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859D-B3E4-45D3-8609-C7E22C040EFD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E0C6-AC39-4EB0-978C-96FE0E228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Commands!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1628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US" sz="6000" i="1" dirty="0" smtClean="0">
                <a:solidFill>
                  <a:srgbClr val="0070C0"/>
                </a:solidFill>
              </a:rPr>
              <a:t>How to tell others to do or not do things!</a:t>
            </a:r>
            <a:endParaRPr lang="en-US" sz="6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dirty="0" err="1" smtClean="0"/>
              <a:t>İHaz</a:t>
            </a:r>
            <a:r>
              <a:rPr lang="en-US" sz="3000" dirty="0" smtClean="0"/>
              <a:t> </a:t>
            </a:r>
            <a:r>
              <a:rPr lang="en-US" sz="3000" dirty="0" err="1" smtClean="0"/>
              <a:t>tu</a:t>
            </a:r>
            <a:r>
              <a:rPr lang="en-US" sz="3000" dirty="0" smtClean="0"/>
              <a:t>  </a:t>
            </a:r>
            <a:r>
              <a:rPr lang="en-US" sz="3000" dirty="0" err="1" smtClean="0"/>
              <a:t>tarea</a:t>
            </a:r>
            <a:r>
              <a:rPr lang="en-US" sz="3000" dirty="0" smtClean="0"/>
              <a:t>!				</a:t>
            </a:r>
            <a:r>
              <a:rPr lang="en-US" sz="1900" dirty="0" smtClean="0"/>
              <a:t>(Do your homework!)</a:t>
            </a:r>
          </a:p>
          <a:p>
            <a:pPr>
              <a:buNone/>
            </a:pPr>
            <a:r>
              <a:rPr lang="en-US" sz="3000" dirty="0" err="1" smtClean="0"/>
              <a:t>İNo</a:t>
            </a:r>
            <a:r>
              <a:rPr lang="en-US" sz="3000" dirty="0" smtClean="0"/>
              <a:t> </a:t>
            </a:r>
            <a:r>
              <a:rPr lang="en-US" sz="3000" dirty="0" err="1" smtClean="0"/>
              <a:t>pongas</a:t>
            </a:r>
            <a:r>
              <a:rPr lang="en-US" sz="3000" dirty="0" smtClean="0"/>
              <a:t> los </a:t>
            </a:r>
            <a:r>
              <a:rPr lang="en-US" sz="3000" dirty="0" err="1" smtClean="0"/>
              <a:t>zapatos</a:t>
            </a:r>
            <a:r>
              <a:rPr lang="en-US" sz="3000" dirty="0" smtClean="0"/>
              <a:t> en la mesa! 	</a:t>
            </a:r>
            <a:r>
              <a:rPr lang="en-US" sz="1700" dirty="0" smtClean="0"/>
              <a:t>(Don’t put shoes on the table!)</a:t>
            </a:r>
          </a:p>
          <a:p>
            <a:pPr>
              <a:buNone/>
            </a:pPr>
            <a:r>
              <a:rPr lang="en-US" dirty="0" err="1" smtClean="0"/>
              <a:t>İTen</a:t>
            </a:r>
            <a:r>
              <a:rPr lang="en-US" dirty="0" smtClean="0"/>
              <a:t> </a:t>
            </a:r>
            <a:r>
              <a:rPr lang="en-US" dirty="0" err="1" smtClean="0"/>
              <a:t>cuidado</a:t>
            </a:r>
            <a:r>
              <a:rPr lang="en-US" dirty="0" smtClean="0"/>
              <a:t>! 				</a:t>
            </a:r>
            <a:r>
              <a:rPr lang="en-US" sz="1800" dirty="0" smtClean="0"/>
              <a:t>(Be careful!)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vayas</a:t>
            </a:r>
            <a:r>
              <a:rPr lang="en-US" dirty="0" smtClean="0"/>
              <a:t> a la fiesta!			</a:t>
            </a:r>
            <a:r>
              <a:rPr lang="en-US" sz="1900" dirty="0" smtClean="0"/>
              <a:t>(Don’t go to the party!)</a:t>
            </a:r>
          </a:p>
          <a:p>
            <a:pPr>
              <a:buNone/>
            </a:pPr>
            <a:r>
              <a:rPr lang="en-US" dirty="0" err="1" smtClean="0"/>
              <a:t>İSé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feliz</a:t>
            </a:r>
            <a:r>
              <a:rPr lang="en-US" dirty="0" smtClean="0"/>
              <a:t>!			</a:t>
            </a:r>
            <a:r>
              <a:rPr lang="en-US" sz="1800" dirty="0" smtClean="0"/>
              <a:t>(Be a happy person!)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err="1" smtClean="0"/>
              <a:t>İVen</a:t>
            </a:r>
            <a:r>
              <a:rPr lang="en-US" dirty="0" smtClean="0"/>
              <a:t> a </a:t>
            </a:r>
            <a:r>
              <a:rPr lang="en-US" dirty="0" err="1" smtClean="0"/>
              <a:t>clase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!			</a:t>
            </a:r>
            <a:r>
              <a:rPr lang="en-US" sz="1900" dirty="0" smtClean="0"/>
              <a:t>(Come</a:t>
            </a:r>
            <a:r>
              <a:rPr lang="en-US" dirty="0"/>
              <a:t> </a:t>
            </a:r>
            <a:r>
              <a:rPr lang="en-US" sz="1800" dirty="0" smtClean="0"/>
              <a:t>to class on time!)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İSal</a:t>
            </a:r>
            <a:r>
              <a:rPr lang="en-US" dirty="0" smtClean="0"/>
              <a:t> de </a:t>
            </a:r>
            <a:r>
              <a:rPr lang="en-US" dirty="0" err="1" smtClean="0"/>
              <a:t>aquí</a:t>
            </a:r>
            <a:r>
              <a:rPr lang="en-US" dirty="0" smtClean="0"/>
              <a:t>!				</a:t>
            </a:r>
            <a:r>
              <a:rPr lang="en-US" sz="1800" dirty="0" smtClean="0"/>
              <a:t>(Leave here!)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İDi</a:t>
            </a:r>
            <a:r>
              <a:rPr lang="en-US" dirty="0" err="1" smtClean="0">
                <a:solidFill>
                  <a:srgbClr val="E719CE"/>
                </a:solidFill>
              </a:rPr>
              <a:t>me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 smtClean="0"/>
              <a:t>!				</a:t>
            </a:r>
            <a:r>
              <a:rPr lang="en-US" sz="1800" dirty="0" smtClean="0"/>
              <a:t>(Tell me the truth!)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6858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Commands with Pronouns</a:t>
            </a:r>
            <a:br>
              <a:rPr lang="en-US" sz="5400" b="1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   Where do we put our Direct Object, Indirect Object or Reflexive Pronouns?</a:t>
            </a:r>
          </a:p>
          <a:p>
            <a:pPr>
              <a:buNone/>
            </a:pPr>
            <a:r>
              <a:rPr lang="en-US" sz="2000" b="1" u="sng" dirty="0" smtClean="0"/>
              <a:t>Direct Object</a:t>
            </a:r>
            <a:r>
              <a:rPr lang="en-US" sz="2000" b="1" dirty="0" smtClean="0"/>
              <a:t>			</a:t>
            </a:r>
            <a:r>
              <a:rPr lang="en-US" sz="2000" b="1" u="sng" dirty="0" smtClean="0"/>
              <a:t>Indirect Object</a:t>
            </a:r>
            <a:r>
              <a:rPr lang="en-US" sz="2000" b="1" dirty="0" smtClean="0"/>
              <a:t>		</a:t>
            </a:r>
            <a:r>
              <a:rPr lang="en-US" sz="2000" b="1" u="sng" dirty="0" smtClean="0"/>
              <a:t>Reflexive</a:t>
            </a:r>
          </a:p>
          <a:p>
            <a:pPr>
              <a:buNone/>
            </a:pPr>
            <a:r>
              <a:rPr lang="en-US" sz="2000" b="1" dirty="0" smtClean="0"/>
              <a:t>me		</a:t>
            </a:r>
            <a:r>
              <a:rPr lang="en-US" sz="2000" b="1" dirty="0" err="1" smtClean="0"/>
              <a:t>nos</a:t>
            </a:r>
            <a:r>
              <a:rPr lang="en-US" sz="2000" b="1" dirty="0" smtClean="0"/>
              <a:t>			me	</a:t>
            </a:r>
            <a:r>
              <a:rPr lang="en-US" sz="2000" b="1" dirty="0" err="1" smtClean="0"/>
              <a:t>nos</a:t>
            </a:r>
            <a:r>
              <a:rPr lang="en-US" sz="2000" b="1" dirty="0" smtClean="0"/>
              <a:t>		me	</a:t>
            </a:r>
            <a:r>
              <a:rPr lang="en-US" sz="2000" b="1" dirty="0" err="1" smtClean="0"/>
              <a:t>nos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err="1" smtClean="0"/>
              <a:t>t</a:t>
            </a:r>
            <a:r>
              <a:rPr lang="en-US" sz="2000" dirty="0" err="1" smtClean="0"/>
              <a:t>e</a:t>
            </a:r>
            <a:r>
              <a:rPr lang="en-US" sz="2000" dirty="0" smtClean="0"/>
              <a:t>		</a:t>
            </a:r>
            <a:r>
              <a:rPr lang="en-US" sz="2000" dirty="0" err="1" smtClean="0"/>
              <a:t>os</a:t>
            </a:r>
            <a:r>
              <a:rPr lang="en-US" sz="2000" dirty="0" smtClean="0"/>
              <a:t>			</a:t>
            </a:r>
            <a:r>
              <a:rPr lang="en-US" sz="2000" b="1" dirty="0" err="1" smtClean="0"/>
              <a:t>t</a:t>
            </a:r>
            <a:r>
              <a:rPr lang="en-US" sz="2000" dirty="0" err="1" smtClean="0"/>
              <a:t>e</a:t>
            </a:r>
            <a:r>
              <a:rPr lang="en-US" sz="2000" dirty="0" smtClean="0"/>
              <a:t>	</a:t>
            </a:r>
            <a:r>
              <a:rPr lang="en-US" sz="2000" dirty="0" err="1" smtClean="0"/>
              <a:t>os</a:t>
            </a:r>
            <a:r>
              <a:rPr lang="en-US" sz="2000" dirty="0" smtClean="0"/>
              <a:t>		 </a:t>
            </a:r>
            <a:r>
              <a:rPr lang="en-US" sz="2000" b="1" dirty="0" err="1" smtClean="0"/>
              <a:t>t</a:t>
            </a:r>
            <a:r>
              <a:rPr lang="en-US" sz="2000" dirty="0" err="1" smtClean="0"/>
              <a:t>e</a:t>
            </a:r>
            <a:r>
              <a:rPr lang="en-US" sz="2000" dirty="0" smtClean="0"/>
              <a:t>	</a:t>
            </a:r>
            <a:r>
              <a:rPr lang="en-US" sz="2000" dirty="0" err="1" smtClean="0"/>
              <a:t>os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lo/ La	los/</a:t>
            </a:r>
            <a:r>
              <a:rPr lang="en-US" sz="2000" b="1" dirty="0" err="1" smtClean="0"/>
              <a:t>las</a:t>
            </a:r>
            <a:r>
              <a:rPr lang="en-US" sz="2000" b="1" dirty="0" smtClean="0"/>
              <a:t>			le 	les		 se	</a:t>
            </a:r>
            <a:r>
              <a:rPr lang="en-US" sz="2000" b="1" dirty="0" err="1" smtClean="0"/>
              <a:t>se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Commands with PRONOUNS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Place the pronoun in front of a negative (-) command:</a:t>
            </a:r>
          </a:p>
          <a:p>
            <a:pPr>
              <a:lnSpc>
                <a:spcPct val="150000"/>
              </a:lnSpc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İNo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bebas</a:t>
            </a:r>
            <a:r>
              <a:rPr lang="en-US" sz="3600" b="1" dirty="0" smtClean="0"/>
              <a:t>!		(Don’t drink </a:t>
            </a:r>
            <a:r>
              <a:rPr lang="en-US" sz="3600" b="1" dirty="0" smtClean="0">
                <a:solidFill>
                  <a:srgbClr val="00B0F0"/>
                </a:solidFill>
              </a:rPr>
              <a:t>it</a:t>
            </a:r>
            <a:r>
              <a:rPr lang="en-US" sz="3600" b="1" dirty="0" smtClean="0"/>
              <a:t>!)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b="1" dirty="0" smtClean="0"/>
              <a:t>	 </a:t>
            </a:r>
            <a:r>
              <a:rPr lang="en-US" sz="3600" b="1" dirty="0" err="1" smtClean="0"/>
              <a:t>İNo</a:t>
            </a:r>
            <a:r>
              <a:rPr lang="en-US" sz="3600" b="1" dirty="0" smtClean="0"/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las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llames</a:t>
            </a:r>
            <a:r>
              <a:rPr lang="en-US" sz="3600" b="1" dirty="0" smtClean="0"/>
              <a:t>!		(Don’t call </a:t>
            </a:r>
            <a:r>
              <a:rPr lang="en-US" sz="3600" b="1" dirty="0" smtClean="0">
                <a:solidFill>
                  <a:srgbClr val="00B0F0"/>
                </a:solidFill>
              </a:rPr>
              <a:t>them</a:t>
            </a:r>
            <a:r>
              <a:rPr lang="en-US" sz="3600" b="1" dirty="0" smtClean="0"/>
              <a:t>!)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								    </a:t>
            </a:r>
            <a:r>
              <a:rPr lang="en-US" sz="2000" b="1" dirty="0" smtClean="0">
                <a:solidFill>
                  <a:srgbClr val="00B0F0"/>
                </a:solidFill>
              </a:rPr>
              <a:t>the girls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Commands with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3200" b="1" dirty="0" smtClean="0"/>
              <a:t>To make an affirmative (+) command just 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b="1" dirty="0" smtClean="0"/>
              <a:t>attach the pronoun to the command form of 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b="1" dirty="0" smtClean="0"/>
              <a:t>the verb:</a:t>
            </a:r>
          </a:p>
          <a:p>
            <a:pPr lvl="1">
              <a:buNone/>
            </a:pPr>
            <a:r>
              <a:rPr lang="en-US" sz="4400" dirty="0" err="1" smtClean="0"/>
              <a:t>İHaz</a:t>
            </a:r>
            <a:r>
              <a:rPr lang="en-US" sz="4400" dirty="0" err="1" smtClean="0">
                <a:solidFill>
                  <a:srgbClr val="00B0F0"/>
                </a:solidFill>
              </a:rPr>
              <a:t>lo</a:t>
            </a:r>
            <a:r>
              <a:rPr lang="en-US" sz="4400" dirty="0" smtClean="0"/>
              <a:t> </a:t>
            </a:r>
            <a:r>
              <a:rPr lang="en-US" sz="4400" dirty="0" err="1" smtClean="0"/>
              <a:t>ahora</a:t>
            </a:r>
            <a:r>
              <a:rPr lang="en-US" sz="4400" dirty="0" smtClean="0"/>
              <a:t>!		(Do </a:t>
            </a:r>
            <a:r>
              <a:rPr lang="en-US" sz="4400" dirty="0" smtClean="0">
                <a:solidFill>
                  <a:srgbClr val="00B0F0"/>
                </a:solidFill>
              </a:rPr>
              <a:t>it</a:t>
            </a:r>
            <a:r>
              <a:rPr lang="en-US" sz="4400" dirty="0" smtClean="0"/>
              <a:t> now!)</a:t>
            </a:r>
          </a:p>
          <a:p>
            <a:pPr lvl="1">
              <a:buNone/>
            </a:pP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İMira</a:t>
            </a:r>
            <a:r>
              <a:rPr lang="en-US" sz="4400" dirty="0" err="1" smtClean="0">
                <a:solidFill>
                  <a:srgbClr val="00B0F0"/>
                </a:solidFill>
              </a:rPr>
              <a:t>me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!			(Look at </a:t>
            </a:r>
            <a:r>
              <a:rPr lang="en-US" sz="4400" dirty="0" smtClean="0">
                <a:solidFill>
                  <a:srgbClr val="00B0F0"/>
                </a:solidFill>
              </a:rPr>
              <a:t>me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!)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</a:t>
            </a:r>
            <a:r>
              <a:rPr lang="en-US" dirty="0" err="1" smtClean="0">
                <a:solidFill>
                  <a:srgbClr val="E719CE"/>
                </a:solidFill>
              </a:rPr>
              <a:t>á</a:t>
            </a:r>
            <a:r>
              <a:rPr lang="en-US" dirty="0" err="1" smtClean="0"/>
              <a:t>ctica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>
                <a:solidFill>
                  <a:srgbClr val="E719CE"/>
                </a:solidFill>
              </a:rPr>
              <a:t>á</a:t>
            </a:r>
            <a:r>
              <a:rPr lang="en-US" dirty="0" err="1" smtClean="0"/>
              <a:t>pida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and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bcAlegria" pitchFamily="2" charset="0"/>
              </a:rPr>
              <a:t>Irregular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lvl="6">
              <a:buNone/>
            </a:pPr>
            <a:r>
              <a:rPr lang="en-US" sz="2400" b="1" u="sng" dirty="0" smtClean="0"/>
              <a:t>AFFIRMATIVE (+)</a:t>
            </a:r>
            <a:r>
              <a:rPr lang="en-US" sz="2400" b="1" dirty="0" smtClean="0"/>
              <a:t>		</a:t>
            </a:r>
            <a:r>
              <a:rPr lang="en-US" sz="2400" b="1" u="sng" dirty="0" smtClean="0"/>
              <a:t>NEGATIVE (-)</a:t>
            </a:r>
          </a:p>
          <a:p>
            <a:r>
              <a:rPr lang="en-US" dirty="0" err="1" smtClean="0"/>
              <a:t>Hacer</a:t>
            </a:r>
            <a:endParaRPr lang="en-US" dirty="0" smtClean="0"/>
          </a:p>
          <a:p>
            <a:r>
              <a:rPr lang="en-US" dirty="0" err="1" smtClean="0"/>
              <a:t>Vivir</a:t>
            </a:r>
            <a:r>
              <a:rPr lang="en-US" dirty="0" smtClean="0"/>
              <a:t>				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		</a:t>
            </a:r>
          </a:p>
          <a:p>
            <a:r>
              <a:rPr lang="en-US" dirty="0" err="1" smtClean="0"/>
              <a:t>Tener</a:t>
            </a:r>
            <a:endParaRPr lang="en-US" dirty="0" smtClean="0"/>
          </a:p>
          <a:p>
            <a:r>
              <a:rPr lang="en-US" dirty="0" err="1" smtClean="0"/>
              <a:t>Bailar</a:t>
            </a:r>
            <a:r>
              <a:rPr lang="en-US" dirty="0" smtClean="0"/>
              <a:t>		</a:t>
            </a:r>
            <a:endParaRPr lang="en-US" sz="3000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			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Ser			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Venir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Moverse</a:t>
            </a:r>
            <a:r>
              <a:rPr lang="en-US" dirty="0" smtClean="0"/>
              <a:t> (o – </a:t>
            </a:r>
            <a:r>
              <a:rPr lang="en-US" dirty="0" err="1" smtClean="0"/>
              <a:t>ue</a:t>
            </a:r>
            <a:r>
              <a:rPr lang="en-US" dirty="0" smtClean="0"/>
              <a:t>)		</a:t>
            </a:r>
          </a:p>
          <a:p>
            <a:r>
              <a:rPr lang="en-US" dirty="0" err="1" smtClean="0"/>
              <a:t>Salir</a:t>
            </a:r>
            <a:r>
              <a:rPr lang="en-US" dirty="0" smtClean="0"/>
              <a:t>		</a:t>
            </a:r>
          </a:p>
          <a:p>
            <a:r>
              <a:rPr lang="en-US" dirty="0" err="1" smtClean="0"/>
              <a:t>Decir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</a:t>
            </a:r>
            <a:r>
              <a:rPr lang="en-US" dirty="0" err="1" smtClean="0">
                <a:solidFill>
                  <a:srgbClr val="E719CE"/>
                </a:solidFill>
              </a:rPr>
              <a:t>á</a:t>
            </a:r>
            <a:r>
              <a:rPr lang="en-US" dirty="0" err="1" smtClean="0"/>
              <a:t>ctica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>
                <a:solidFill>
                  <a:srgbClr val="E719CE"/>
                </a:solidFill>
              </a:rPr>
              <a:t>á</a:t>
            </a:r>
            <a:r>
              <a:rPr lang="en-US" dirty="0" err="1" smtClean="0"/>
              <a:t>pida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and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bcAlegria" pitchFamily="2" charset="0"/>
              </a:rPr>
              <a:t>Irregular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6">
              <a:buNone/>
            </a:pPr>
            <a:r>
              <a:rPr lang="en-US" sz="2400" b="1" u="sng" dirty="0" smtClean="0"/>
              <a:t>AFFIRMATIVE (+)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NEGATIVE (-)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		</a:t>
            </a:r>
            <a:r>
              <a:rPr lang="en-US" dirty="0" err="1" smtClean="0"/>
              <a:t>İHaz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hagas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Vivir</a:t>
            </a:r>
            <a:r>
              <a:rPr lang="en-US" dirty="0" smtClean="0"/>
              <a:t>		 </a:t>
            </a:r>
            <a:r>
              <a:rPr lang="en-US" dirty="0" err="1" smtClean="0"/>
              <a:t>İVive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vivas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		</a:t>
            </a:r>
            <a:r>
              <a:rPr lang="en-US" dirty="0" err="1" smtClean="0"/>
              <a:t>İPon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pongas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		</a:t>
            </a:r>
            <a:r>
              <a:rPr lang="en-US" dirty="0" err="1" smtClean="0"/>
              <a:t>İTen</a:t>
            </a:r>
            <a:r>
              <a:rPr lang="en-US" dirty="0" smtClean="0"/>
              <a:t>! 			</a:t>
            </a:r>
            <a:r>
              <a:rPr lang="en-US" sz="3000" dirty="0" err="1" smtClean="0"/>
              <a:t>İNo</a:t>
            </a:r>
            <a:r>
              <a:rPr lang="en-US" sz="3000" dirty="0" smtClean="0"/>
              <a:t> </a:t>
            </a:r>
            <a:r>
              <a:rPr lang="en-US" sz="3000" dirty="0" err="1" smtClean="0"/>
              <a:t>tengas</a:t>
            </a:r>
            <a:r>
              <a:rPr lang="en-US" sz="3000" dirty="0" smtClean="0"/>
              <a:t> . . . !</a:t>
            </a:r>
          </a:p>
          <a:p>
            <a:r>
              <a:rPr lang="en-US" sz="3300" dirty="0" err="1" smtClean="0"/>
              <a:t>Bailar</a:t>
            </a:r>
            <a:r>
              <a:rPr lang="en-US" sz="3300" dirty="0" smtClean="0"/>
              <a:t>		</a:t>
            </a:r>
            <a:r>
              <a:rPr lang="en-US" sz="3300" dirty="0" err="1" smtClean="0"/>
              <a:t>İBaila</a:t>
            </a:r>
            <a:r>
              <a:rPr lang="en-US" sz="3300" dirty="0" smtClean="0"/>
              <a:t>!			</a:t>
            </a:r>
            <a:r>
              <a:rPr lang="en-US" sz="3300" dirty="0" err="1" smtClean="0"/>
              <a:t>İNo</a:t>
            </a:r>
            <a:r>
              <a:rPr lang="en-US" sz="3300" dirty="0" smtClean="0"/>
              <a:t> </a:t>
            </a:r>
            <a:r>
              <a:rPr lang="en-US" sz="3300" dirty="0" err="1" smtClean="0"/>
              <a:t>bailes</a:t>
            </a:r>
            <a:r>
              <a:rPr lang="en-US" sz="3300" dirty="0" smtClean="0"/>
              <a:t>!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			</a:t>
            </a:r>
            <a:r>
              <a:rPr lang="en-US" dirty="0" err="1" smtClean="0"/>
              <a:t>İVe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vayas</a:t>
            </a:r>
            <a:r>
              <a:rPr lang="en-US" dirty="0" smtClean="0"/>
              <a:t>!	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Ser			</a:t>
            </a:r>
            <a:r>
              <a:rPr lang="en-US" dirty="0" err="1" smtClean="0"/>
              <a:t>İSé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seas  . . .!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Venir</a:t>
            </a:r>
            <a:r>
              <a:rPr lang="en-US" dirty="0" smtClean="0"/>
              <a:t>		</a:t>
            </a:r>
            <a:r>
              <a:rPr lang="en-US" dirty="0" err="1" smtClean="0"/>
              <a:t>İVen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vengas</a:t>
            </a:r>
            <a:r>
              <a:rPr lang="en-US" dirty="0" smtClean="0"/>
              <a:t>!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Moverse</a:t>
            </a:r>
            <a:r>
              <a:rPr lang="en-US" dirty="0" smtClean="0"/>
              <a:t>		</a:t>
            </a:r>
            <a:r>
              <a:rPr lang="en-US" dirty="0" err="1" smtClean="0"/>
              <a:t>İMueve</a:t>
            </a:r>
            <a:r>
              <a:rPr lang="en-US" dirty="0" err="1" smtClean="0">
                <a:solidFill>
                  <a:srgbClr val="E719CE"/>
                </a:solidFill>
              </a:rPr>
              <a:t>te</a:t>
            </a:r>
            <a:r>
              <a:rPr lang="en-US" dirty="0" smtClean="0"/>
              <a:t>!		</a:t>
            </a:r>
            <a:r>
              <a:rPr lang="en-US" dirty="0" err="1" smtClean="0"/>
              <a:t>İNo</a:t>
            </a:r>
            <a:r>
              <a:rPr lang="en-US" dirty="0" smtClean="0">
                <a:solidFill>
                  <a:srgbClr val="E719CE"/>
                </a:solidFill>
              </a:rPr>
              <a:t> </a:t>
            </a:r>
            <a:r>
              <a:rPr lang="en-US" dirty="0" err="1" smtClean="0">
                <a:solidFill>
                  <a:srgbClr val="E719CE"/>
                </a:solidFill>
              </a:rPr>
              <a:t>te</a:t>
            </a:r>
            <a:r>
              <a:rPr lang="en-US" dirty="0" smtClean="0">
                <a:solidFill>
                  <a:srgbClr val="E719CE"/>
                </a:solidFill>
              </a:rPr>
              <a:t> </a:t>
            </a:r>
            <a:r>
              <a:rPr lang="en-US" dirty="0" err="1" smtClean="0"/>
              <a:t>muevas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Salir</a:t>
            </a:r>
            <a:r>
              <a:rPr lang="en-US" dirty="0" smtClean="0"/>
              <a:t>			</a:t>
            </a:r>
            <a:r>
              <a:rPr lang="en-US" dirty="0" err="1" smtClean="0"/>
              <a:t>İSal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salgas</a:t>
            </a:r>
            <a:r>
              <a:rPr lang="en-US" dirty="0" smtClean="0"/>
              <a:t>!	</a:t>
            </a:r>
          </a:p>
          <a:p>
            <a:r>
              <a:rPr lang="en-US" dirty="0" err="1" smtClean="0"/>
              <a:t>Decir</a:t>
            </a:r>
            <a:r>
              <a:rPr lang="en-US" dirty="0" smtClean="0"/>
              <a:t>		</a:t>
            </a:r>
            <a:r>
              <a:rPr lang="en-US" dirty="0" err="1" smtClean="0"/>
              <a:t>İDi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digas</a:t>
            </a:r>
            <a:r>
              <a:rPr lang="en-US" dirty="0" smtClean="0"/>
              <a:t>!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Regular Informal </a:t>
            </a:r>
            <a:r>
              <a:rPr lang="en-US" i="1" dirty="0" err="1" smtClean="0">
                <a:solidFill>
                  <a:srgbClr val="FFFF00"/>
                </a:solidFill>
              </a:rPr>
              <a:t>Tú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Commands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800" i="1" dirty="0" smtClean="0">
                <a:solidFill>
                  <a:srgbClr val="00B0F0"/>
                </a:solidFill>
              </a:rPr>
              <a:t>So your Mom tells you to…</a:t>
            </a:r>
            <a:br>
              <a:rPr lang="en-US" sz="2800" i="1" dirty="0" smtClean="0">
                <a:solidFill>
                  <a:srgbClr val="00B0F0"/>
                </a:solidFill>
              </a:rPr>
            </a:br>
            <a:r>
              <a:rPr lang="en-US" sz="2800" i="1" dirty="0" smtClean="0">
                <a:solidFill>
                  <a:srgbClr val="00B0F0"/>
                </a:solidFill>
              </a:rPr>
              <a:t>You want your little brother to…</a:t>
            </a:r>
            <a:endParaRPr lang="en-US" sz="2800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Models: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İPasea</a:t>
            </a:r>
            <a:r>
              <a:rPr lang="en-US" dirty="0" smtClean="0">
                <a:solidFill>
                  <a:srgbClr val="FFFF00"/>
                </a:solidFill>
              </a:rPr>
              <a:t> en </a:t>
            </a:r>
            <a:r>
              <a:rPr lang="en-US" dirty="0" err="1" smtClean="0">
                <a:solidFill>
                  <a:srgbClr val="FFFF00"/>
                </a:solidFill>
              </a:rPr>
              <a:t>bicicleta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ahora</a:t>
            </a:r>
            <a:r>
              <a:rPr lang="en-US" dirty="0" smtClean="0">
                <a:solidFill>
                  <a:srgbClr val="FFFF00"/>
                </a:solidFill>
              </a:rPr>
              <a:t>! 	</a:t>
            </a:r>
            <a:r>
              <a:rPr lang="en-US" sz="2800" dirty="0" smtClean="0">
                <a:solidFill>
                  <a:srgbClr val="FFFF00"/>
                </a:solidFill>
              </a:rPr>
              <a:t>(Ride a bike now!)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İCome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más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verduras</a:t>
            </a:r>
            <a:r>
              <a:rPr lang="en-US" dirty="0" smtClean="0">
                <a:solidFill>
                  <a:srgbClr val="FFFF00"/>
                </a:solidFill>
              </a:rPr>
              <a:t>! 		</a:t>
            </a:r>
            <a:r>
              <a:rPr lang="en-US" sz="2800" dirty="0" smtClean="0">
                <a:solidFill>
                  <a:srgbClr val="FFFF00"/>
                </a:solidFill>
              </a:rPr>
              <a:t>(Eat more </a:t>
            </a:r>
            <a:r>
              <a:rPr lang="en-US" sz="2800" dirty="0" err="1" smtClean="0">
                <a:solidFill>
                  <a:srgbClr val="FFFF00"/>
                </a:solidFill>
              </a:rPr>
              <a:t>vegitables</a:t>
            </a:r>
            <a:r>
              <a:rPr lang="en-US" sz="2800" dirty="0" smtClean="0">
                <a:solidFill>
                  <a:srgbClr val="FFFF00"/>
                </a:solidFill>
              </a:rPr>
              <a:t>!)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İDuerme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ocho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horas</a:t>
            </a:r>
            <a:r>
              <a:rPr lang="en-US" dirty="0" smtClean="0">
                <a:solidFill>
                  <a:srgbClr val="FFFF00"/>
                </a:solidFill>
              </a:rPr>
              <a:t>!		</a:t>
            </a:r>
            <a:r>
              <a:rPr lang="en-US" sz="2800" dirty="0" smtClean="0">
                <a:solidFill>
                  <a:srgbClr val="FFFF00"/>
                </a:solidFill>
              </a:rPr>
              <a:t>(Sleep eight hours!)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İ</a:t>
            </a:r>
            <a:r>
              <a:rPr lang="en-US" i="1" dirty="0" err="1" smtClean="0">
                <a:solidFill>
                  <a:srgbClr val="00B0F0"/>
                </a:solidFill>
              </a:rPr>
              <a:t>No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corras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aquí</a:t>
            </a:r>
            <a:r>
              <a:rPr lang="en-US" dirty="0" smtClean="0">
                <a:solidFill>
                  <a:srgbClr val="FFFF00"/>
                </a:solidFill>
              </a:rPr>
              <a:t>! 			</a:t>
            </a:r>
            <a:r>
              <a:rPr lang="en-US" sz="2800" dirty="0" smtClean="0">
                <a:solidFill>
                  <a:srgbClr val="FFFF00"/>
                </a:solidFill>
              </a:rPr>
              <a:t>(Don’t run here)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* Commands already include </a:t>
            </a:r>
            <a:r>
              <a:rPr lang="en-US" i="1" dirty="0" smtClean="0">
                <a:solidFill>
                  <a:srgbClr val="00B0F0"/>
                </a:solidFill>
              </a:rPr>
              <a:t>do’s</a:t>
            </a:r>
            <a:r>
              <a:rPr lang="en-US" sz="2800" dirty="0" smtClean="0">
                <a:solidFill>
                  <a:srgbClr val="FFFF00"/>
                </a:solidFill>
              </a:rPr>
              <a:t> and </a:t>
            </a:r>
            <a:r>
              <a:rPr lang="en-US" i="1" dirty="0" smtClean="0">
                <a:solidFill>
                  <a:srgbClr val="00B0F0"/>
                </a:solidFill>
              </a:rPr>
              <a:t>don’ts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Step #1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For an affirmative (+) command to tell someone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to </a:t>
            </a:r>
            <a:r>
              <a:rPr lang="en-US" sz="3600" i="1" dirty="0" smtClean="0">
                <a:solidFill>
                  <a:srgbClr val="00B0F0"/>
                </a:solidFill>
              </a:rPr>
              <a:t>do something</a:t>
            </a:r>
            <a:r>
              <a:rPr lang="en-US" sz="3600" dirty="0" smtClean="0">
                <a:solidFill>
                  <a:srgbClr val="FFFF00"/>
                </a:solidFill>
              </a:rPr>
              <a:t>: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Begin with the </a:t>
            </a:r>
            <a:r>
              <a:rPr lang="en-US" sz="2400" i="1" dirty="0" err="1" smtClean="0">
                <a:solidFill>
                  <a:srgbClr val="FFFF00"/>
                </a:solidFill>
              </a:rPr>
              <a:t>tú</a:t>
            </a:r>
            <a:r>
              <a:rPr lang="en-US" sz="2400" dirty="0" smtClean="0">
                <a:solidFill>
                  <a:srgbClr val="FFFF00"/>
                </a:solidFill>
              </a:rPr>
              <a:t> form of the verb in the present tense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	</a:t>
            </a:r>
            <a:r>
              <a:rPr lang="en-US" sz="2800" u="sng" dirty="0" smtClean="0">
                <a:solidFill>
                  <a:srgbClr val="FFFF00"/>
                </a:solidFill>
              </a:rPr>
              <a:t>STATEMENT	</a:t>
            </a:r>
            <a:r>
              <a:rPr lang="en-US" sz="2800" dirty="0" smtClean="0">
                <a:solidFill>
                  <a:srgbClr val="FFFF00"/>
                </a:solidFill>
              </a:rPr>
              <a:t>		</a:t>
            </a:r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			</a:t>
            </a:r>
            <a:r>
              <a:rPr lang="en-US" sz="2800" dirty="0" err="1" smtClean="0">
                <a:solidFill>
                  <a:srgbClr val="FFFF00"/>
                </a:solidFill>
              </a:rPr>
              <a:t>Caminas</a:t>
            </a:r>
            <a:r>
              <a:rPr lang="en-US" sz="2800" dirty="0" smtClean="0">
                <a:solidFill>
                  <a:srgbClr val="00B0F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(You walk)</a:t>
            </a:r>
            <a:r>
              <a:rPr lang="en-US" sz="2800" dirty="0" smtClean="0">
                <a:solidFill>
                  <a:srgbClr val="00B0F0"/>
                </a:solidFill>
              </a:rPr>
              <a:t>	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</a:rPr>
              <a:t>		</a:t>
            </a:r>
            <a:r>
              <a:rPr lang="en-US" sz="2800" dirty="0" smtClean="0">
                <a:solidFill>
                  <a:srgbClr val="FFFF00"/>
                </a:solidFill>
              </a:rPr>
              <a:t>		Comes</a:t>
            </a:r>
            <a:r>
              <a:rPr lang="en-US" sz="2800" dirty="0" smtClean="0">
                <a:solidFill>
                  <a:srgbClr val="00B0F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(You eat)	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	</a:t>
            </a:r>
            <a:r>
              <a:rPr lang="en-US" sz="2800" dirty="0" err="1" smtClean="0">
                <a:solidFill>
                  <a:srgbClr val="FFFF00"/>
                </a:solidFill>
              </a:rPr>
              <a:t>Duermes</a:t>
            </a:r>
            <a:r>
              <a:rPr lang="en-US" sz="2800" dirty="0" smtClean="0">
                <a:solidFill>
                  <a:srgbClr val="00B0F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(You sleep)</a:t>
            </a:r>
            <a:r>
              <a:rPr lang="en-US" sz="2800" dirty="0" smtClean="0">
                <a:solidFill>
                  <a:srgbClr val="00B0F0"/>
                </a:solidFill>
              </a:rPr>
              <a:t>	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Step #2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Then just drop the “</a:t>
            </a:r>
            <a:r>
              <a:rPr lang="en-US" b="1" dirty="0" smtClean="0">
                <a:solidFill>
                  <a:srgbClr val="00B0F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” from the </a:t>
            </a:r>
            <a:r>
              <a:rPr lang="en-US" b="1" dirty="0" err="1" smtClean="0">
                <a:solidFill>
                  <a:srgbClr val="FFFF00"/>
                </a:solidFill>
              </a:rPr>
              <a:t>tú</a:t>
            </a:r>
            <a:r>
              <a:rPr lang="en-US" b="1" dirty="0" smtClean="0">
                <a:solidFill>
                  <a:srgbClr val="FFFF00"/>
                </a:solidFill>
              </a:rPr>
              <a:t> form of the verb and you have an informal command!</a:t>
            </a:r>
          </a:p>
          <a:p>
            <a:pPr lvl="1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</a:t>
            </a:r>
            <a:r>
              <a:rPr lang="en-US" sz="2800" u="sng" dirty="0" smtClean="0">
                <a:solidFill>
                  <a:srgbClr val="FFFF00"/>
                </a:solidFill>
              </a:rPr>
              <a:t>STATEMENT</a:t>
            </a:r>
            <a:r>
              <a:rPr lang="en-US" sz="2800" dirty="0" smtClean="0">
                <a:solidFill>
                  <a:srgbClr val="FFFF00"/>
                </a:solidFill>
              </a:rPr>
              <a:t>			</a:t>
            </a:r>
            <a:r>
              <a:rPr lang="en-US" sz="2800" u="sng" dirty="0" smtClean="0">
                <a:solidFill>
                  <a:srgbClr val="FFFF00"/>
                </a:solidFill>
              </a:rPr>
              <a:t>COMMAND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</a:t>
            </a:r>
            <a:r>
              <a:rPr lang="en-US" sz="2800" dirty="0" err="1" smtClean="0">
                <a:solidFill>
                  <a:srgbClr val="FFFF00"/>
                </a:solidFill>
              </a:rPr>
              <a:t>Camina</a:t>
            </a:r>
            <a:r>
              <a:rPr lang="en-US" sz="2800" dirty="0" err="1" smtClean="0">
                <a:solidFill>
                  <a:srgbClr val="00B0F0"/>
                </a:solidFill>
              </a:rPr>
              <a:t>s</a:t>
            </a:r>
            <a:r>
              <a:rPr lang="en-US" sz="2800" dirty="0" smtClean="0">
                <a:solidFill>
                  <a:srgbClr val="00B0F0"/>
                </a:solidFill>
              </a:rPr>
              <a:t>		 </a:t>
            </a:r>
            <a:r>
              <a:rPr lang="en-US" sz="2800" b="1" dirty="0" smtClean="0">
                <a:solidFill>
                  <a:srgbClr val="00B0F0"/>
                </a:solidFill>
              </a:rPr>
              <a:t>→</a:t>
            </a:r>
            <a:r>
              <a:rPr lang="en-US" sz="2800" dirty="0" smtClean="0">
                <a:solidFill>
                  <a:srgbClr val="00B0F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İCamina</a:t>
            </a:r>
            <a:r>
              <a:rPr lang="en-US" sz="2800" dirty="0" smtClean="0">
                <a:solidFill>
                  <a:srgbClr val="FFFF00"/>
                </a:solidFill>
              </a:rPr>
              <a:t>! 	(walk!)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Come</a:t>
            </a:r>
            <a:r>
              <a:rPr lang="en-US" sz="2800" dirty="0" smtClean="0">
                <a:solidFill>
                  <a:srgbClr val="00B0F0"/>
                </a:solidFill>
              </a:rPr>
              <a:t>s		</a:t>
            </a:r>
            <a:r>
              <a:rPr lang="en-US" sz="2800" b="1" dirty="0" smtClean="0">
                <a:solidFill>
                  <a:srgbClr val="00B0F0"/>
                </a:solidFill>
              </a:rPr>
              <a:t> →	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İCome</a:t>
            </a:r>
            <a:r>
              <a:rPr lang="en-US" sz="2800" dirty="0" smtClean="0">
                <a:solidFill>
                  <a:srgbClr val="FFFF00"/>
                </a:solidFill>
              </a:rPr>
              <a:t>!	(eat!)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</a:t>
            </a:r>
            <a:r>
              <a:rPr lang="en-US" sz="2800" dirty="0" err="1" smtClean="0">
                <a:solidFill>
                  <a:srgbClr val="FFFF00"/>
                </a:solidFill>
              </a:rPr>
              <a:t>Duerme</a:t>
            </a:r>
            <a:r>
              <a:rPr lang="en-US" sz="2800" dirty="0" err="1" smtClean="0">
                <a:solidFill>
                  <a:srgbClr val="00B0F0"/>
                </a:solidFill>
              </a:rPr>
              <a:t>s</a:t>
            </a:r>
            <a:r>
              <a:rPr lang="en-US" sz="2800" dirty="0" smtClean="0">
                <a:solidFill>
                  <a:srgbClr val="00B0F0"/>
                </a:solidFill>
              </a:rPr>
              <a:t>		</a:t>
            </a:r>
            <a:r>
              <a:rPr lang="en-US" sz="2800" b="1" dirty="0" smtClean="0">
                <a:solidFill>
                  <a:srgbClr val="00B0F0"/>
                </a:solidFill>
              </a:rPr>
              <a:t> →	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İDuerme</a:t>
            </a:r>
            <a:r>
              <a:rPr lang="en-US" sz="2800" dirty="0" smtClean="0">
                <a:solidFill>
                  <a:srgbClr val="FFFF00"/>
                </a:solidFill>
              </a:rPr>
              <a:t>!	(Sleep)</a:t>
            </a:r>
            <a:endParaRPr lang="en-US" sz="28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Escribe</a:t>
            </a:r>
            <a:r>
              <a:rPr lang="en-US" dirty="0" smtClean="0">
                <a:solidFill>
                  <a:srgbClr val="FFFF00"/>
                </a:solidFill>
              </a:rPr>
              <a:t> 3 </a:t>
            </a:r>
            <a:r>
              <a:rPr lang="en-US" dirty="0" err="1" smtClean="0">
                <a:solidFill>
                  <a:srgbClr val="FFFF00"/>
                </a:solidFill>
              </a:rPr>
              <a:t>mandatos</a:t>
            </a:r>
            <a:r>
              <a:rPr lang="en-US" dirty="0" smtClean="0">
                <a:solidFill>
                  <a:srgbClr val="FFFF00"/>
                </a:solidFill>
              </a:rPr>
              <a:t> con </a:t>
            </a:r>
            <a:r>
              <a:rPr lang="en-US" dirty="0" err="1" smtClean="0">
                <a:solidFill>
                  <a:srgbClr val="FFFF00"/>
                </a:solidFill>
              </a:rPr>
              <a:t>estos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verbos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r>
              <a:rPr lang="en-US" dirty="0" smtClean="0">
                <a:solidFill>
                  <a:srgbClr val="FFFF00"/>
                </a:solidFill>
              </a:rPr>
              <a:t> 		</a:t>
            </a:r>
            <a:r>
              <a:rPr lang="en-US" u="sng" dirty="0" smtClean="0">
                <a:solidFill>
                  <a:srgbClr val="FFFF00"/>
                </a:solidFill>
              </a:rPr>
              <a:t>STATEMENT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u="sng" dirty="0" smtClean="0">
                <a:solidFill>
                  <a:srgbClr val="FFFF00"/>
                </a:solidFill>
              </a:rPr>
              <a:t>COMMAND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Hablar</a:t>
            </a:r>
            <a:r>
              <a:rPr lang="en-US" dirty="0" smtClean="0">
                <a:solidFill>
                  <a:srgbClr val="FFFF00"/>
                </a:solidFill>
              </a:rPr>
              <a:t>			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Leer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Escribir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İAquí</a:t>
            </a:r>
            <a:r>
              <a:rPr lang="en-US" dirty="0" smtClean="0">
                <a:solidFill>
                  <a:srgbClr val="FFFF00"/>
                </a:solidFill>
              </a:rPr>
              <a:t> los </a:t>
            </a:r>
            <a:r>
              <a:rPr lang="en-US" dirty="0" err="1" smtClean="0">
                <a:solidFill>
                  <a:srgbClr val="FFFF00"/>
                </a:solidFill>
              </a:rPr>
              <a:t>tienes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>
              <a:buNone/>
            </a:pPr>
            <a:r>
              <a:rPr lang="en-US" sz="2400" u="sng" dirty="0" smtClean="0">
                <a:solidFill>
                  <a:srgbClr val="FFFF00"/>
                </a:solidFill>
              </a:rPr>
              <a:t>STATEMENT</a:t>
            </a:r>
            <a:r>
              <a:rPr lang="en-US" sz="2400" dirty="0" smtClean="0">
                <a:solidFill>
                  <a:srgbClr val="FFFF00"/>
                </a:solidFill>
              </a:rPr>
              <a:t>		</a:t>
            </a:r>
            <a:r>
              <a:rPr lang="en-US" sz="2400" u="sng" dirty="0" smtClean="0">
                <a:solidFill>
                  <a:srgbClr val="FFFF00"/>
                </a:solidFill>
              </a:rPr>
              <a:t>COMMAND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Hablar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Habla</a:t>
            </a:r>
            <a:r>
              <a:rPr lang="en-US" dirty="0" err="1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00B0F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İHabla</a:t>
            </a:r>
            <a:r>
              <a:rPr lang="en-US" dirty="0" smtClean="0">
                <a:solidFill>
                  <a:srgbClr val="FFFF00"/>
                </a:solidFill>
              </a:rPr>
              <a:t>!	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Leer		Lee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			</a:t>
            </a:r>
            <a:r>
              <a:rPr lang="en-US" dirty="0" err="1" smtClean="0">
                <a:solidFill>
                  <a:srgbClr val="FFFF00"/>
                </a:solidFill>
              </a:rPr>
              <a:t>İLee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Escribir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Escribe</a:t>
            </a:r>
            <a:r>
              <a:rPr lang="en-US" dirty="0" err="1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İEscribe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For negative (-) commands to tell someone </a:t>
            </a:r>
            <a:r>
              <a:rPr lang="en-US" i="1" dirty="0" smtClean="0">
                <a:solidFill>
                  <a:srgbClr val="FFFF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to do something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FFFF00"/>
                </a:solidFill>
              </a:rPr>
              <a:t>-AR </a:t>
            </a:r>
            <a:r>
              <a:rPr lang="en-US" dirty="0" smtClean="0">
                <a:solidFill>
                  <a:srgbClr val="FF0000"/>
                </a:solidFill>
              </a:rPr>
              <a:t>verbs switch the </a:t>
            </a:r>
            <a:r>
              <a:rPr lang="en-US" i="1" dirty="0">
                <a:solidFill>
                  <a:srgbClr val="FFFF00"/>
                </a:solidFill>
              </a:rPr>
              <a:t>-</a:t>
            </a:r>
            <a:r>
              <a:rPr lang="en-US" i="1" dirty="0" smtClean="0">
                <a:solidFill>
                  <a:srgbClr val="FFFF00"/>
                </a:solidFill>
              </a:rPr>
              <a:t>as </a:t>
            </a:r>
            <a:r>
              <a:rPr lang="en-US" dirty="0" smtClean="0">
                <a:solidFill>
                  <a:srgbClr val="FF0000"/>
                </a:solidFill>
              </a:rPr>
              <a:t>ending </a:t>
            </a:r>
            <a:r>
              <a:rPr lang="en-US" i="1" dirty="0">
                <a:solidFill>
                  <a:srgbClr val="FFFF00"/>
                </a:solidFill>
              </a:rPr>
              <a:t>-</a:t>
            </a:r>
            <a:r>
              <a:rPr lang="en-US" i="1" dirty="0" err="1" smtClean="0">
                <a:solidFill>
                  <a:srgbClr val="FFFF00"/>
                </a:solidFill>
              </a:rPr>
              <a:t>es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FFFF00"/>
                </a:solidFill>
              </a:rPr>
              <a:t>-ER /-IR </a:t>
            </a:r>
            <a:r>
              <a:rPr lang="en-US" dirty="0" smtClean="0">
                <a:solidFill>
                  <a:srgbClr val="FF0000"/>
                </a:solidFill>
              </a:rPr>
              <a:t>verbs switch the </a:t>
            </a:r>
            <a:r>
              <a:rPr lang="en-US" i="1" dirty="0">
                <a:solidFill>
                  <a:srgbClr val="FFFF00"/>
                </a:solidFill>
              </a:rPr>
              <a:t>-</a:t>
            </a:r>
            <a:r>
              <a:rPr lang="en-US" i="1" dirty="0" err="1" smtClean="0">
                <a:solidFill>
                  <a:srgbClr val="FFFF00"/>
                </a:solidFill>
              </a:rPr>
              <a:t>es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ending to </a:t>
            </a:r>
            <a:r>
              <a:rPr lang="en-US" i="1" dirty="0">
                <a:solidFill>
                  <a:srgbClr val="FFFF00"/>
                </a:solidFill>
              </a:rPr>
              <a:t>-</a:t>
            </a:r>
            <a:r>
              <a:rPr lang="en-US" i="1" dirty="0" smtClean="0">
                <a:solidFill>
                  <a:srgbClr val="FFFF00"/>
                </a:solidFill>
              </a:rPr>
              <a:t>as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	</a:t>
            </a:r>
            <a:r>
              <a:rPr lang="en-US" sz="3000" u="sng" dirty="0" smtClean="0">
                <a:solidFill>
                  <a:srgbClr val="FF0000"/>
                </a:solidFill>
              </a:rPr>
              <a:t>STATEMENT</a:t>
            </a:r>
            <a:r>
              <a:rPr lang="en-US" sz="3000" dirty="0" smtClean="0">
                <a:solidFill>
                  <a:srgbClr val="FF0000"/>
                </a:solidFill>
              </a:rPr>
              <a:t>		</a:t>
            </a:r>
            <a:r>
              <a:rPr lang="en-US" sz="3000" u="sng" dirty="0" smtClean="0">
                <a:solidFill>
                  <a:srgbClr val="FF0000"/>
                </a:solidFill>
              </a:rPr>
              <a:t>COMMAND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		</a:t>
            </a:r>
            <a:r>
              <a:rPr lang="en-US" sz="3000" dirty="0" err="1" smtClean="0">
                <a:solidFill>
                  <a:srgbClr val="FF0000"/>
                </a:solidFill>
              </a:rPr>
              <a:t>Fum</a:t>
            </a:r>
            <a:r>
              <a:rPr lang="en-US" sz="3000" dirty="0" err="1" smtClean="0">
                <a:solidFill>
                  <a:srgbClr val="FFFF00"/>
                </a:solidFill>
              </a:rPr>
              <a:t>as</a:t>
            </a:r>
            <a:r>
              <a:rPr lang="en-US" sz="3000" dirty="0" smtClean="0">
                <a:solidFill>
                  <a:srgbClr val="FF0000"/>
                </a:solidFill>
              </a:rPr>
              <a:t>	 </a:t>
            </a:r>
            <a:r>
              <a:rPr lang="en-US" sz="3000" b="1" dirty="0" smtClean="0">
                <a:solidFill>
                  <a:srgbClr val="FF0000"/>
                </a:solidFill>
              </a:rPr>
              <a:t>→</a:t>
            </a:r>
            <a:r>
              <a:rPr lang="en-US" sz="3000" dirty="0" smtClean="0">
                <a:solidFill>
                  <a:srgbClr val="FF0000"/>
                </a:solidFill>
              </a:rPr>
              <a:t>	</a:t>
            </a:r>
            <a:r>
              <a:rPr lang="en-US" sz="3000" dirty="0" err="1" smtClean="0">
                <a:solidFill>
                  <a:srgbClr val="FF0000"/>
                </a:solidFill>
              </a:rPr>
              <a:t>İNo</a:t>
            </a:r>
            <a:r>
              <a:rPr lang="en-US" sz="3000" dirty="0" smtClean="0">
                <a:solidFill>
                  <a:srgbClr val="FF0000"/>
                </a:solidFill>
              </a:rPr>
              <a:t> fum</a:t>
            </a:r>
            <a:r>
              <a:rPr lang="en-US" sz="3000" dirty="0" smtClean="0">
                <a:solidFill>
                  <a:srgbClr val="FFFF00"/>
                </a:solidFill>
              </a:rPr>
              <a:t>es</a:t>
            </a:r>
            <a:r>
              <a:rPr lang="en-US" sz="3000" dirty="0" smtClean="0">
                <a:solidFill>
                  <a:srgbClr val="FF0000"/>
                </a:solidFill>
              </a:rPr>
              <a:t>! 	(</a:t>
            </a:r>
            <a:r>
              <a:rPr lang="en-US" sz="3000" i="1" dirty="0" smtClean="0">
                <a:solidFill>
                  <a:srgbClr val="FFFF00"/>
                </a:solidFill>
              </a:rPr>
              <a:t>Don’t</a:t>
            </a:r>
            <a:r>
              <a:rPr lang="en-US" sz="3000" dirty="0" smtClean="0">
                <a:solidFill>
                  <a:srgbClr val="FF0000"/>
                </a:solidFill>
              </a:rPr>
              <a:t> smoke!)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		</a:t>
            </a:r>
            <a:r>
              <a:rPr lang="en-US" sz="3000" dirty="0" err="1" smtClean="0">
                <a:solidFill>
                  <a:srgbClr val="FF0000"/>
                </a:solidFill>
              </a:rPr>
              <a:t>Corr</a:t>
            </a:r>
            <a:r>
              <a:rPr lang="en-US" sz="3000" dirty="0" err="1" smtClean="0">
                <a:solidFill>
                  <a:srgbClr val="FFFF00"/>
                </a:solidFill>
              </a:rPr>
              <a:t>es</a:t>
            </a:r>
            <a:r>
              <a:rPr lang="en-US" sz="3000" dirty="0" smtClean="0">
                <a:solidFill>
                  <a:srgbClr val="FF0000"/>
                </a:solidFill>
              </a:rPr>
              <a:t>	</a:t>
            </a:r>
            <a:r>
              <a:rPr lang="en-US" sz="3000" b="1" dirty="0" smtClean="0">
                <a:solidFill>
                  <a:srgbClr val="FF0000"/>
                </a:solidFill>
              </a:rPr>
              <a:t>→	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İNo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corr</a:t>
            </a:r>
            <a:r>
              <a:rPr lang="en-US" sz="3000" dirty="0" err="1" smtClean="0">
                <a:solidFill>
                  <a:srgbClr val="FFFF00"/>
                </a:solidFill>
              </a:rPr>
              <a:t>as</a:t>
            </a:r>
            <a:r>
              <a:rPr lang="en-US" sz="3000" dirty="0" smtClean="0">
                <a:solidFill>
                  <a:srgbClr val="FF0000"/>
                </a:solidFill>
              </a:rPr>
              <a:t>!	(</a:t>
            </a:r>
            <a:r>
              <a:rPr lang="en-US" sz="3000" i="1" dirty="0" smtClean="0">
                <a:solidFill>
                  <a:srgbClr val="FFFF00"/>
                </a:solidFill>
              </a:rPr>
              <a:t>Don’t</a:t>
            </a:r>
            <a:r>
              <a:rPr lang="en-US" sz="3000" dirty="0" smtClean="0">
                <a:solidFill>
                  <a:srgbClr val="FF0000"/>
                </a:solidFill>
              </a:rPr>
              <a:t> run!)</a:t>
            </a:r>
          </a:p>
          <a:p>
            <a:pPr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		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i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paisleyk\AppData\Local\Microsoft\Windows\Temporary Internet Files\Content.IE5\HDW2WVIH\MC9004348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"/>
            <a:ext cx="1143000" cy="1143000"/>
          </a:xfrm>
          <a:prstGeom prst="rect">
            <a:avLst/>
          </a:prstGeom>
          <a:noFill/>
        </p:spPr>
      </p:pic>
      <p:pic>
        <p:nvPicPr>
          <p:cNvPr id="1027" name="Picture 3" descr="C:\Users\paisleyk\AppData\Local\Microsoft\Windows\Temporary Internet Files\Content.IE5\UY5OOWN4\MC9004112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"/>
            <a:ext cx="1371766" cy="1295400"/>
          </a:xfrm>
          <a:prstGeom prst="rect">
            <a:avLst/>
          </a:prstGeom>
          <a:noFill/>
        </p:spPr>
      </p:pic>
      <p:pic>
        <p:nvPicPr>
          <p:cNvPr id="1028" name="Picture 4" descr="C:\Users\paisleyk\AppData\Local\Microsoft\Windows\Temporary Internet Files\Content.IE5\9KS2SJ5Z\MC9004112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81000"/>
            <a:ext cx="1293366" cy="1219200"/>
          </a:xfrm>
          <a:prstGeom prst="rect">
            <a:avLst/>
          </a:prstGeom>
          <a:noFill/>
        </p:spPr>
      </p:pic>
      <p:pic>
        <p:nvPicPr>
          <p:cNvPr id="1030" name="Picture 6" descr="C:\Users\paisleyk\AppData\Local\Microsoft\Windows\Temporary Internet Files\Content.IE5\HDW2WVIH\MC90001452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"/>
            <a:ext cx="1005911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AbcAlegria" pitchFamily="2" charset="0"/>
              </a:rPr>
              <a:t>Irregular</a:t>
            </a:r>
            <a:r>
              <a:rPr lang="en-US" sz="8000" dirty="0" smtClean="0">
                <a:solidFill>
                  <a:schemeClr val="bg2">
                    <a:lumMod val="10000"/>
                  </a:schemeClr>
                </a:solidFill>
              </a:rPr>
              <a:t> Informal Commands</a:t>
            </a:r>
            <a:endParaRPr lang="en-US" sz="8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bcAlegria" pitchFamily="2" charset="0"/>
              </a:rPr>
              <a:t>Solamente</a:t>
            </a:r>
            <a:r>
              <a:rPr lang="en-US" b="1" dirty="0" smtClean="0">
                <a:latin typeface="AbcAlegria" pitchFamily="2" charset="0"/>
              </a:rPr>
              <a:t> Hay 8!</a:t>
            </a:r>
            <a:endParaRPr lang="en-US" b="1" dirty="0">
              <a:latin typeface="AbcAlegri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lvl="6">
              <a:buNone/>
            </a:pPr>
            <a:r>
              <a:rPr lang="en-US" sz="2400" b="1" u="sng" dirty="0" smtClean="0"/>
              <a:t>AFFIRMATIVE (+)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NEGATIVE (-)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		</a:t>
            </a:r>
            <a:r>
              <a:rPr lang="en-US" dirty="0" err="1" smtClean="0"/>
              <a:t>İHaz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hagas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		</a:t>
            </a:r>
            <a:r>
              <a:rPr lang="en-US" dirty="0" err="1" smtClean="0"/>
              <a:t>İPon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pongas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		</a:t>
            </a:r>
            <a:r>
              <a:rPr lang="en-US" dirty="0" err="1" smtClean="0"/>
              <a:t>İTen</a:t>
            </a:r>
            <a:r>
              <a:rPr lang="en-US" dirty="0" smtClean="0"/>
              <a:t>! 			</a:t>
            </a:r>
            <a:r>
              <a:rPr lang="en-US" sz="3000" dirty="0" err="1"/>
              <a:t>İ</a:t>
            </a:r>
            <a:r>
              <a:rPr lang="en-US" sz="3000" dirty="0" err="1" smtClean="0"/>
              <a:t>No</a:t>
            </a:r>
            <a:r>
              <a:rPr lang="en-US" sz="3000" dirty="0" smtClean="0"/>
              <a:t> </a:t>
            </a:r>
            <a:r>
              <a:rPr lang="en-US" sz="3000" dirty="0" err="1" smtClean="0"/>
              <a:t>tengas</a:t>
            </a:r>
            <a:r>
              <a:rPr lang="en-US" sz="3000" dirty="0" smtClean="0"/>
              <a:t> . . . !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			</a:t>
            </a:r>
            <a:r>
              <a:rPr lang="en-US" dirty="0" err="1" smtClean="0"/>
              <a:t>İ</a:t>
            </a:r>
            <a:r>
              <a:rPr lang="en-US" dirty="0" err="1"/>
              <a:t>V</a:t>
            </a:r>
            <a:r>
              <a:rPr lang="en-US" dirty="0" err="1" smtClean="0"/>
              <a:t>e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vayas</a:t>
            </a:r>
            <a:r>
              <a:rPr lang="en-US" dirty="0" smtClean="0"/>
              <a:t>!	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Ser			</a:t>
            </a:r>
            <a:r>
              <a:rPr lang="en-US" dirty="0" err="1" smtClean="0"/>
              <a:t>İSé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seas  . . .!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Venir</a:t>
            </a:r>
            <a:r>
              <a:rPr lang="en-US" dirty="0" smtClean="0"/>
              <a:t>		</a:t>
            </a:r>
            <a:r>
              <a:rPr lang="en-US" dirty="0" err="1" smtClean="0"/>
              <a:t>İVen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vengas</a:t>
            </a:r>
            <a:r>
              <a:rPr lang="en-US" dirty="0" smtClean="0"/>
              <a:t>!	</a:t>
            </a:r>
          </a:p>
          <a:p>
            <a:r>
              <a:rPr lang="en-US" dirty="0" err="1" smtClean="0"/>
              <a:t>Salir</a:t>
            </a:r>
            <a:r>
              <a:rPr lang="en-US" dirty="0" smtClean="0"/>
              <a:t>		</a:t>
            </a:r>
            <a:r>
              <a:rPr lang="en-US" dirty="0" err="1" smtClean="0"/>
              <a:t>İSal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salgas</a:t>
            </a:r>
            <a:r>
              <a:rPr lang="en-US" dirty="0" smtClean="0"/>
              <a:t>!	</a:t>
            </a:r>
          </a:p>
          <a:p>
            <a:r>
              <a:rPr lang="en-US" dirty="0" err="1" smtClean="0"/>
              <a:t>Decir</a:t>
            </a:r>
            <a:r>
              <a:rPr lang="en-US" dirty="0" smtClean="0"/>
              <a:t>		</a:t>
            </a:r>
            <a:r>
              <a:rPr lang="en-US" dirty="0" err="1" smtClean="0"/>
              <a:t>İDi</a:t>
            </a:r>
            <a:r>
              <a:rPr lang="en-US" dirty="0" smtClean="0"/>
              <a:t>!			</a:t>
            </a:r>
            <a:r>
              <a:rPr lang="en-US" dirty="0" err="1" smtClean="0"/>
              <a:t>İNo</a:t>
            </a:r>
            <a:r>
              <a:rPr lang="en-US" dirty="0" smtClean="0"/>
              <a:t> </a:t>
            </a:r>
            <a:r>
              <a:rPr lang="en-US" dirty="0" err="1" smtClean="0"/>
              <a:t>digas</a:t>
            </a:r>
            <a:r>
              <a:rPr lang="en-US" dirty="0" smtClean="0"/>
              <a:t>!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209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Commands!</vt:lpstr>
      <vt:lpstr>Regular Informal Tú Commands So your Mom tells you to… You want your little brother to…</vt:lpstr>
      <vt:lpstr>Step #1</vt:lpstr>
      <vt:lpstr>Step #2</vt:lpstr>
      <vt:lpstr>Escribe 3 mandatos con estos verbos</vt:lpstr>
      <vt:lpstr>İAquí los tienes!</vt:lpstr>
      <vt:lpstr>Step #3</vt:lpstr>
      <vt:lpstr>PowerPoint Presentation</vt:lpstr>
      <vt:lpstr>Solamente Hay 8!</vt:lpstr>
      <vt:lpstr>Modelos</vt:lpstr>
      <vt:lpstr>Commands with Pronouns </vt:lpstr>
      <vt:lpstr>Commands with PRONOUNS </vt:lpstr>
      <vt:lpstr>Commands with PRONOUNS</vt:lpstr>
      <vt:lpstr>Práctica Rápida Regular and Irregular Tú commands</vt:lpstr>
      <vt:lpstr>Práctica Rápida Regular and Irregular Tú commands</vt:lpstr>
    </vt:vector>
  </TitlesOfParts>
  <Company>Hillsboro School Distreict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paisleyk</dc:creator>
  <cp:lastModifiedBy>Paisley, Katherine</cp:lastModifiedBy>
  <cp:revision>197</cp:revision>
  <dcterms:created xsi:type="dcterms:W3CDTF">2011-11-17T19:52:32Z</dcterms:created>
  <dcterms:modified xsi:type="dcterms:W3CDTF">2012-11-29T23:51:32Z</dcterms:modified>
</cp:coreProperties>
</file>