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4C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9DB295C-2D9A-4EC5-8EC4-DA5A7B628A01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887F-B6D9-4F0C-A538-92C80C4A84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295C-2D9A-4EC5-8EC4-DA5A7B628A01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887F-B6D9-4F0C-A538-92C80C4A84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295C-2D9A-4EC5-8EC4-DA5A7B628A01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887F-B6D9-4F0C-A538-92C80C4A84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295C-2D9A-4EC5-8EC4-DA5A7B628A01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887F-B6D9-4F0C-A538-92C80C4A84B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295C-2D9A-4EC5-8EC4-DA5A7B628A01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887F-B6D9-4F0C-A538-92C80C4A84B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295C-2D9A-4EC5-8EC4-DA5A7B628A01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887F-B6D9-4F0C-A538-92C80C4A84B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295C-2D9A-4EC5-8EC4-DA5A7B628A01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887F-B6D9-4F0C-A538-92C80C4A84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295C-2D9A-4EC5-8EC4-DA5A7B628A01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887F-B6D9-4F0C-A538-92C80C4A84B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295C-2D9A-4EC5-8EC4-DA5A7B628A01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887F-B6D9-4F0C-A538-92C80C4A84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295C-2D9A-4EC5-8EC4-DA5A7B628A01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887F-B6D9-4F0C-A538-92C80C4A84B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295C-2D9A-4EC5-8EC4-DA5A7B628A01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887F-B6D9-4F0C-A538-92C80C4A84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9DB295C-2D9A-4EC5-8EC4-DA5A7B628A01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D09887F-B6D9-4F0C-A538-92C80C4A84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807720"/>
          </a:xfrm>
        </p:spPr>
        <p:txBody>
          <a:bodyPr>
            <a:normAutofit fontScale="90000"/>
          </a:bodyPr>
          <a:lstStyle/>
          <a:p>
            <a:r>
              <a:rPr lang="en-US" sz="6000" b="1" i="1" dirty="0" smtClean="0"/>
              <a:t>Don </a:t>
            </a:r>
            <a:r>
              <a:rPr lang="en-US" sz="6000" b="1" i="1" dirty="0" err="1" smtClean="0"/>
              <a:t>Quijote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err="1"/>
              <a:t>Por</a:t>
            </a:r>
            <a:r>
              <a:rPr lang="en-US" sz="2000" dirty="0"/>
              <a:t> Miguel de </a:t>
            </a:r>
            <a:r>
              <a:rPr lang="en-US" sz="2000" b="1" dirty="0">
                <a:solidFill>
                  <a:srgbClr val="EE4CCF"/>
                </a:solidFill>
              </a:rPr>
              <a:t>Cervantes </a:t>
            </a:r>
            <a:r>
              <a:rPr lang="en-US" sz="2000" dirty="0"/>
              <a:t>de </a:t>
            </a:r>
            <a:r>
              <a:rPr lang="en-US" sz="2000" dirty="0" err="1"/>
              <a:t>Saavedra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447800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Lecture Notes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9206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430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Temas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6400800" cy="3657601"/>
          </a:xfrm>
        </p:spPr>
        <p:txBody>
          <a:bodyPr>
            <a:normAutofit/>
          </a:bodyPr>
          <a:lstStyle/>
          <a:p>
            <a:r>
              <a:rPr lang="en-US" dirty="0" smtClean="0"/>
              <a:t>Era el primer </a:t>
            </a:r>
            <a:r>
              <a:rPr lang="en-US" dirty="0" err="1" smtClean="0"/>
              <a:t>libro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tenía</a:t>
            </a:r>
            <a:r>
              <a:rPr lang="en-US" dirty="0" smtClean="0"/>
              <a:t> el </a:t>
            </a:r>
            <a:r>
              <a:rPr lang="en-US" b="1" dirty="0" err="1" smtClean="0">
                <a:solidFill>
                  <a:srgbClr val="FF0000"/>
                </a:solidFill>
              </a:rPr>
              <a:t>concepto</a:t>
            </a:r>
            <a:r>
              <a:rPr lang="en-US" b="1" dirty="0" smtClean="0">
                <a:solidFill>
                  <a:srgbClr val="FF0000"/>
                </a:solidFill>
              </a:rPr>
              <a:t> de la </a:t>
            </a:r>
            <a:r>
              <a:rPr lang="en-US" b="1" dirty="0" err="1" smtClean="0">
                <a:solidFill>
                  <a:srgbClr val="FF0000"/>
                </a:solidFill>
              </a:rPr>
              <a:t>realidad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smtClean="0"/>
              <a:t>En </a:t>
            </a:r>
            <a:r>
              <a:rPr lang="en-US" dirty="0" err="1" smtClean="0"/>
              <a:t>vez</a:t>
            </a:r>
            <a:r>
              <a:rPr lang="en-US" dirty="0" smtClean="0"/>
              <a:t> de </a:t>
            </a:r>
            <a:r>
              <a:rPr lang="en-US" dirty="0" err="1" smtClean="0"/>
              <a:t>dioses</a:t>
            </a:r>
            <a:r>
              <a:rPr lang="en-US" dirty="0" smtClean="0"/>
              <a:t> (gods/goddesses), </a:t>
            </a:r>
            <a:r>
              <a:rPr lang="en-US" dirty="0" err="1" smtClean="0"/>
              <a:t>había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personas </a:t>
            </a:r>
            <a:r>
              <a:rPr lang="en-US" b="1" dirty="0" err="1" smtClean="0">
                <a:solidFill>
                  <a:srgbClr val="FF0000"/>
                </a:solidFill>
              </a:rPr>
              <a:t>reales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dirty="0" err="1" smtClean="0"/>
              <a:t>Usó</a:t>
            </a:r>
            <a:r>
              <a:rPr lang="en-US" dirty="0" smtClean="0"/>
              <a:t> la </a:t>
            </a:r>
            <a:r>
              <a:rPr lang="en-US" dirty="0" err="1" smtClean="0"/>
              <a:t>lengua</a:t>
            </a:r>
            <a:r>
              <a:rPr lang="en-US" dirty="0" smtClean="0"/>
              <a:t> (language) del </a:t>
            </a:r>
            <a:r>
              <a:rPr lang="en-US" b="1" dirty="0" smtClean="0">
                <a:solidFill>
                  <a:srgbClr val="EE4CCF"/>
                </a:solidFill>
              </a:rPr>
              <a:t>hombre </a:t>
            </a:r>
            <a:r>
              <a:rPr lang="en-US" b="1" dirty="0" err="1" smtClean="0">
                <a:solidFill>
                  <a:srgbClr val="EE4CCF"/>
                </a:solidFill>
              </a:rPr>
              <a:t>común</a:t>
            </a:r>
            <a:r>
              <a:rPr lang="en-US" b="1" dirty="0" smtClean="0">
                <a:solidFill>
                  <a:srgbClr val="EE4CCF"/>
                </a:solidFill>
              </a:rPr>
              <a:t> </a:t>
            </a:r>
            <a:r>
              <a:rPr lang="en-US" dirty="0" smtClean="0"/>
              <a:t>(common man), </a:t>
            </a:r>
          </a:p>
          <a:p>
            <a:pPr indent="0">
              <a:lnSpc>
                <a:spcPct val="10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y no de la </a:t>
            </a:r>
            <a:r>
              <a:rPr lang="en-US" dirty="0" err="1" smtClean="0"/>
              <a:t>monarquía</a:t>
            </a:r>
            <a:r>
              <a:rPr lang="en-US" dirty="0" smtClean="0"/>
              <a:t>.</a:t>
            </a:r>
          </a:p>
          <a:p>
            <a:pPr marL="285750" indent="-285750">
              <a:lnSpc>
                <a:spcPct val="100000"/>
              </a:lnSpc>
            </a:pPr>
            <a:r>
              <a:rPr lang="en-US" sz="2000" b="1" dirty="0" err="1" smtClean="0"/>
              <a:t>Es</a:t>
            </a:r>
            <a:r>
              <a:rPr lang="en-US" sz="2000" b="1" dirty="0" smtClean="0"/>
              <a:t> el </a:t>
            </a:r>
            <a:r>
              <a:rPr lang="en-US" sz="2000" b="1" dirty="0" err="1" smtClean="0"/>
              <a:t>cuento</a:t>
            </a:r>
            <a:r>
              <a:rPr lang="en-US" sz="2000" b="1" dirty="0" smtClean="0"/>
              <a:t> de un </a:t>
            </a:r>
            <a:r>
              <a:rPr lang="en-US" sz="2000" b="1" dirty="0" err="1" smtClean="0"/>
              <a:t>hidlago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manchego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gentlman</a:t>
            </a:r>
            <a:r>
              <a:rPr lang="en-US" sz="2000" b="1" dirty="0" smtClean="0"/>
              <a:t> from la Mancha) </a:t>
            </a:r>
            <a:r>
              <a:rPr lang="en-US" sz="2000" b="1" dirty="0" err="1" smtClean="0"/>
              <a:t>que</a:t>
            </a:r>
            <a:r>
              <a:rPr lang="en-US" sz="2000" b="1" dirty="0" smtClean="0"/>
              <a:t> se ha </a:t>
            </a:r>
            <a:r>
              <a:rPr lang="en-US" sz="2000" b="1" dirty="0" err="1" smtClean="0"/>
              <a:t>vuelto</a:t>
            </a:r>
            <a:r>
              <a:rPr lang="en-US" sz="2000" b="1" dirty="0" smtClean="0"/>
              <a:t> loco </a:t>
            </a:r>
            <a:r>
              <a:rPr lang="en-US" sz="2000" b="1" dirty="0" err="1" smtClean="0"/>
              <a:t>por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haber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leído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tantos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libros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caballerías</a:t>
            </a:r>
            <a:r>
              <a:rPr lang="en-US" sz="2000" b="1" dirty="0"/>
              <a:t> 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chilvalry</a:t>
            </a:r>
            <a:r>
              <a:rPr lang="en-US" sz="2000" b="1" dirty="0" smtClean="0"/>
              <a:t>).</a:t>
            </a:r>
          </a:p>
          <a:p>
            <a:pPr marL="285750" indent="-285750">
              <a:lnSpc>
                <a:spcPct val="100000"/>
              </a:lnSpc>
            </a:pPr>
            <a:r>
              <a:rPr lang="en-US" b="1" dirty="0" err="1" smtClean="0"/>
              <a:t>Quiere</a:t>
            </a:r>
            <a:r>
              <a:rPr lang="en-US" b="1" dirty="0" smtClean="0"/>
              <a:t> </a:t>
            </a:r>
            <a:r>
              <a:rPr lang="en-US" b="1" dirty="0" err="1" smtClean="0"/>
              <a:t>vivir</a:t>
            </a:r>
            <a:r>
              <a:rPr lang="en-US" b="1" dirty="0" smtClean="0"/>
              <a:t> la </a:t>
            </a:r>
            <a:r>
              <a:rPr lang="en-US" b="1" dirty="0" err="1" smtClean="0"/>
              <a:t>vida</a:t>
            </a:r>
            <a:r>
              <a:rPr lang="en-US" b="1" dirty="0" smtClean="0"/>
              <a:t> de caballero andante.</a:t>
            </a:r>
          </a:p>
          <a:p>
            <a:pPr marL="285750" indent="-285750">
              <a:lnSpc>
                <a:spcPct val="100000"/>
              </a:lnSpc>
            </a:pPr>
            <a:r>
              <a:rPr lang="en-US" b="1" dirty="0" err="1" smtClean="0"/>
              <a:t>Va</a:t>
            </a:r>
            <a:r>
              <a:rPr lang="en-US" b="1" dirty="0" smtClean="0"/>
              <a:t> </a:t>
            </a:r>
            <a:r>
              <a:rPr lang="en-US" b="1" dirty="0" err="1" smtClean="0"/>
              <a:t>por</a:t>
            </a:r>
            <a:r>
              <a:rPr lang="en-US" b="1" dirty="0" smtClean="0"/>
              <a:t> los </a:t>
            </a:r>
            <a:r>
              <a:rPr lang="en-US" b="1" dirty="0" err="1" smtClean="0"/>
              <a:t>camingo</a:t>
            </a:r>
            <a:r>
              <a:rPr lang="en-US" b="1" dirty="0" smtClean="0"/>
              <a:t> de la Mancha en </a:t>
            </a:r>
            <a:r>
              <a:rPr lang="en-US" b="1" dirty="0" err="1" smtClean="0"/>
              <a:t>busca</a:t>
            </a:r>
            <a:r>
              <a:rPr lang="en-US" b="1" dirty="0" smtClean="0"/>
              <a:t> de </a:t>
            </a:r>
            <a:r>
              <a:rPr lang="en-US" b="1" dirty="0" err="1" smtClean="0"/>
              <a:t>aventuras</a:t>
            </a:r>
            <a:r>
              <a:rPr lang="en-US" b="1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289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64008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 La </a:t>
            </a:r>
            <a:r>
              <a:rPr lang="en-US" dirty="0" err="1" smtClean="0"/>
              <a:t>mancha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71600" y="2057400"/>
            <a:ext cx="6400800" cy="342900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La </a:t>
            </a:r>
            <a:r>
              <a:rPr lang="en-US" dirty="0" err="1" smtClean="0"/>
              <a:t>mancha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en la parte central de </a:t>
            </a:r>
            <a:r>
              <a:rPr lang="en-US" dirty="0" err="1" smtClean="0"/>
              <a:t>España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Ha dos </a:t>
            </a:r>
            <a:r>
              <a:rPr lang="en-US" dirty="0" err="1" smtClean="0"/>
              <a:t>secciones</a:t>
            </a:r>
            <a:r>
              <a:rPr lang="en-US" dirty="0" smtClean="0"/>
              <a:t>: Alta (NE) y </a:t>
            </a:r>
            <a:r>
              <a:rPr lang="en-US" dirty="0" err="1" smtClean="0"/>
              <a:t>baja</a:t>
            </a:r>
            <a:r>
              <a:rPr lang="en-US" dirty="0" smtClean="0"/>
              <a:t> (SW).</a:t>
            </a:r>
          </a:p>
          <a:p>
            <a:endParaRPr lang="en-US" dirty="0"/>
          </a:p>
        </p:txBody>
      </p:sp>
      <p:pic>
        <p:nvPicPr>
          <p:cNvPr id="5" name="Picture 4" descr="http://www.spain-2.com/imag/SpMap353294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33699"/>
            <a:ext cx="3505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www.spanish-living.com/images/castilla_la_mancha_consuegra_windmiall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75136"/>
            <a:ext cx="3329940" cy="2216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3982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20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914400"/>
            <a:ext cx="6705600" cy="914400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Miguel de </a:t>
            </a:r>
            <a:r>
              <a:rPr lang="en-US" sz="2200" b="1" dirty="0" smtClean="0">
                <a:solidFill>
                  <a:srgbClr val="EE4CCF"/>
                </a:solidFill>
              </a:rPr>
              <a:t>Cervantes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Saavedra</a:t>
            </a:r>
            <a:r>
              <a:rPr lang="en-US" sz="2200" b="1" dirty="0" smtClean="0"/>
              <a:t> </a:t>
            </a:r>
            <a:r>
              <a:rPr lang="en-US" sz="2000" dirty="0" smtClean="0"/>
              <a:t>(1547-1616)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057400"/>
            <a:ext cx="7467600" cy="3429001"/>
          </a:xfrm>
        </p:spPr>
        <p:txBody>
          <a:bodyPr/>
          <a:lstStyle/>
          <a:p>
            <a:r>
              <a:rPr lang="en-US" dirty="0" err="1" smtClean="0"/>
              <a:t>Nació</a:t>
            </a:r>
            <a:r>
              <a:rPr lang="en-US" dirty="0" smtClean="0"/>
              <a:t> en </a:t>
            </a:r>
            <a:r>
              <a:rPr lang="en-US" dirty="0" err="1" smtClean="0"/>
              <a:t>Alcalá</a:t>
            </a:r>
            <a:r>
              <a:rPr lang="en-US" dirty="0" smtClean="0"/>
              <a:t> de Henares,  </a:t>
            </a:r>
            <a:r>
              <a:rPr lang="en-US" dirty="0" err="1" smtClean="0"/>
              <a:t>España</a:t>
            </a:r>
            <a:r>
              <a:rPr lang="en-US" dirty="0" smtClean="0"/>
              <a:t>.  </a:t>
            </a:r>
            <a:r>
              <a:rPr lang="en-US" sz="1600" dirty="0" err="1" smtClean="0"/>
              <a:t>Queda</a:t>
            </a:r>
            <a:r>
              <a:rPr lang="en-US" sz="1600" dirty="0" smtClean="0"/>
              <a:t> </a:t>
            </a:r>
            <a:r>
              <a:rPr lang="en-US" sz="1600" dirty="0" err="1" smtClean="0"/>
              <a:t>cerca</a:t>
            </a:r>
            <a:r>
              <a:rPr lang="en-US" sz="1600" dirty="0" smtClean="0"/>
              <a:t> de Madrid, la capital del </a:t>
            </a:r>
            <a:r>
              <a:rPr lang="en-US" sz="1600" dirty="0" err="1" smtClean="0"/>
              <a:t>país</a:t>
            </a:r>
            <a:r>
              <a:rPr lang="en-US" sz="1600" dirty="0" smtClean="0"/>
              <a:t>.</a:t>
            </a:r>
          </a:p>
          <a:p>
            <a:r>
              <a:rPr lang="en-US" dirty="0" smtClean="0"/>
              <a:t>Era </a:t>
            </a:r>
            <a:r>
              <a:rPr lang="en-US" dirty="0" err="1" smtClean="0"/>
              <a:t>hijo</a:t>
            </a:r>
            <a:r>
              <a:rPr lang="en-US" dirty="0" smtClean="0"/>
              <a:t> de un </a:t>
            </a:r>
            <a:r>
              <a:rPr lang="en-US" dirty="0" err="1" smtClean="0"/>
              <a:t>médico</a:t>
            </a:r>
            <a:r>
              <a:rPr lang="en-US" dirty="0" smtClean="0"/>
              <a:t>.  </a:t>
            </a:r>
            <a:r>
              <a:rPr lang="en-US" dirty="0" err="1" smtClean="0"/>
              <a:t>Fue</a:t>
            </a:r>
            <a:r>
              <a:rPr lang="en-US" dirty="0" smtClean="0"/>
              <a:t> </a:t>
            </a:r>
            <a:r>
              <a:rPr lang="en-US" dirty="0" err="1"/>
              <a:t>h</a:t>
            </a:r>
            <a:r>
              <a:rPr lang="en-US" dirty="0" err="1" smtClean="0"/>
              <a:t>ijo</a:t>
            </a:r>
            <a:r>
              <a:rPr lang="en-US" dirty="0" smtClean="0"/>
              <a:t> de padres </a:t>
            </a:r>
            <a:r>
              <a:rPr lang="en-US" dirty="0" err="1" smtClean="0"/>
              <a:t>pobres</a:t>
            </a:r>
            <a:r>
              <a:rPr lang="en-US" dirty="0" smtClean="0"/>
              <a:t>, </a:t>
            </a:r>
            <a:r>
              <a:rPr lang="en-US" dirty="0" err="1" smtClean="0"/>
              <a:t>pero</a:t>
            </a:r>
            <a:r>
              <a:rPr lang="en-US" dirty="0" smtClean="0"/>
              <a:t> </a:t>
            </a:r>
            <a:r>
              <a:rPr lang="en-US" dirty="0" err="1" smtClean="0"/>
              <a:t>estudió</a:t>
            </a:r>
            <a:r>
              <a:rPr lang="en-US" dirty="0" smtClean="0"/>
              <a:t> en Madrid</a:t>
            </a:r>
          </a:p>
          <a:p>
            <a:endParaRPr lang="en-US" dirty="0"/>
          </a:p>
        </p:txBody>
      </p:sp>
      <p:pic>
        <p:nvPicPr>
          <p:cNvPr id="6" name="Picture 5" descr="http://mcohen29.files.wordpress.com/2011/01/alcala-spain-map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24200"/>
            <a:ext cx="3505200" cy="251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643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64008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err="1"/>
              <a:t>Más</a:t>
            </a:r>
            <a:r>
              <a:rPr lang="en-US" sz="2700" dirty="0"/>
              <a:t> </a:t>
            </a:r>
            <a:r>
              <a:rPr lang="en-US" sz="2700" dirty="0" err="1"/>
              <a:t>historia</a:t>
            </a:r>
            <a:r>
              <a:rPr lang="en-US" sz="2700" dirty="0"/>
              <a:t> de</a:t>
            </a:r>
            <a:r>
              <a:rPr lang="en-US" sz="2700" dirty="0">
                <a:solidFill>
                  <a:srgbClr val="EE4CCF"/>
                </a:solidFill>
              </a:rPr>
              <a:t> Cervantes</a:t>
            </a:r>
            <a:r>
              <a:rPr lang="en-US" sz="2700" dirty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ejército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                     </a:t>
            </a:r>
            <a:endParaRPr lang="en-US" sz="2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2286000"/>
            <a:ext cx="7315200" cy="3200401"/>
          </a:xfrm>
        </p:spPr>
        <p:txBody>
          <a:bodyPr/>
          <a:lstStyle/>
          <a:p>
            <a:r>
              <a:rPr lang="en-US" dirty="0" smtClean="0"/>
              <a:t>En </a:t>
            </a:r>
            <a:r>
              <a:rPr lang="en-US" b="1" dirty="0" smtClean="0"/>
              <a:t>1569</a:t>
            </a:r>
            <a:r>
              <a:rPr lang="en-US" dirty="0" smtClean="0"/>
              <a:t> </a:t>
            </a:r>
            <a:r>
              <a:rPr lang="en-US" dirty="0" err="1" smtClean="0"/>
              <a:t>Cenvante</a:t>
            </a:r>
            <a:r>
              <a:rPr lang="en-US" dirty="0" smtClean="0"/>
              <a:t> </a:t>
            </a:r>
            <a:r>
              <a:rPr lang="en-US" dirty="0" err="1" smtClean="0"/>
              <a:t>viajó</a:t>
            </a:r>
            <a:r>
              <a:rPr lang="en-US" dirty="0" smtClean="0"/>
              <a:t> a Roma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luchar</a:t>
            </a:r>
            <a:r>
              <a:rPr lang="en-US" dirty="0" smtClean="0"/>
              <a:t> en el </a:t>
            </a:r>
            <a:r>
              <a:rPr lang="en-US" dirty="0" err="1" smtClean="0"/>
              <a:t>ejército</a:t>
            </a:r>
            <a:r>
              <a:rPr lang="en-US" dirty="0" smtClean="0"/>
              <a:t> </a:t>
            </a:r>
            <a:r>
              <a:rPr lang="en-US" dirty="0"/>
              <a:t>(army</a:t>
            </a:r>
            <a:r>
              <a:rPr lang="en-US" dirty="0" smtClean="0"/>
              <a:t>).</a:t>
            </a:r>
          </a:p>
          <a:p>
            <a:r>
              <a:rPr lang="en-US" dirty="0" smtClean="0"/>
              <a:t>A los 24 </a:t>
            </a:r>
            <a:r>
              <a:rPr lang="en-US" dirty="0" err="1" smtClean="0"/>
              <a:t>años</a:t>
            </a:r>
            <a:r>
              <a:rPr lang="en-US" dirty="0" smtClean="0"/>
              <a:t> </a:t>
            </a:r>
            <a:r>
              <a:rPr lang="en-US" dirty="0" err="1" smtClean="0"/>
              <a:t>toma</a:t>
            </a:r>
            <a:r>
              <a:rPr lang="en-US" dirty="0" smtClean="0"/>
              <a:t> parte en la </a:t>
            </a:r>
            <a:r>
              <a:rPr lang="en-US" dirty="0" err="1" smtClean="0"/>
              <a:t>batalla</a:t>
            </a:r>
            <a:r>
              <a:rPr lang="en-US" dirty="0" smtClean="0"/>
              <a:t> naval (navel battle) de Lepanto (</a:t>
            </a:r>
            <a:r>
              <a:rPr lang="en-US" b="1" dirty="0" smtClean="0"/>
              <a:t>1571</a:t>
            </a:r>
            <a:r>
              <a:rPr lang="en-US" dirty="0" smtClean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 smtClean="0"/>
              <a:t>Recibió</a:t>
            </a:r>
            <a:r>
              <a:rPr lang="en-US" dirty="0" smtClean="0"/>
              <a:t>  </a:t>
            </a:r>
            <a:r>
              <a:rPr lang="en-US" dirty="0" err="1" smtClean="0"/>
              <a:t>heridas</a:t>
            </a:r>
            <a:r>
              <a:rPr lang="en-US" dirty="0" smtClean="0"/>
              <a:t> (injuries) en el </a:t>
            </a:r>
            <a:r>
              <a:rPr lang="en-US" dirty="0" err="1" smtClean="0"/>
              <a:t>pecho</a:t>
            </a:r>
            <a:r>
              <a:rPr lang="en-US" dirty="0" smtClean="0"/>
              <a:t> (chest) y la </a:t>
            </a:r>
            <a:r>
              <a:rPr lang="en-US" dirty="0" err="1" smtClean="0"/>
              <a:t>mano</a:t>
            </a:r>
            <a:r>
              <a:rPr lang="en-US" dirty="0" smtClean="0"/>
              <a:t> </a:t>
            </a:r>
            <a:r>
              <a:rPr lang="en-US" dirty="0" err="1" smtClean="0"/>
              <a:t>izquierda</a:t>
            </a:r>
            <a:r>
              <a:rPr lang="en-US" dirty="0" smtClean="0"/>
              <a:t>.  </a:t>
            </a:r>
            <a:r>
              <a:rPr lang="en-US" dirty="0" err="1" smtClean="0"/>
              <a:t>Perdió</a:t>
            </a:r>
            <a:r>
              <a:rPr lang="en-US" dirty="0" smtClean="0"/>
              <a:t> 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el </a:t>
            </a:r>
            <a:r>
              <a:rPr lang="en-US" dirty="0" err="1" smtClean="0"/>
              <a:t>uso</a:t>
            </a:r>
            <a:r>
              <a:rPr lang="en-US" dirty="0" smtClean="0"/>
              <a:t> de la </a:t>
            </a:r>
            <a:r>
              <a:rPr lang="en-US" dirty="0" err="1" smtClean="0"/>
              <a:t>mano</a:t>
            </a:r>
            <a:r>
              <a:rPr lang="en-US" dirty="0" smtClean="0"/>
              <a:t>. 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eso</a:t>
            </a:r>
            <a:r>
              <a:rPr lang="en-US" dirty="0" smtClean="0"/>
              <a:t>, se le llama “el </a:t>
            </a:r>
            <a:r>
              <a:rPr lang="en-US" dirty="0" err="1" smtClean="0"/>
              <a:t>manco</a:t>
            </a:r>
            <a:r>
              <a:rPr lang="en-US" dirty="0" smtClean="0"/>
              <a:t> (maimed)de Lepanto”</a:t>
            </a:r>
          </a:p>
          <a:p>
            <a:pPr marL="285750" indent="-285750">
              <a:lnSpc>
                <a:spcPct val="100000"/>
              </a:lnSpc>
            </a:pP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participación</a:t>
            </a:r>
            <a:r>
              <a:rPr lang="en-US" dirty="0" smtClean="0"/>
              <a:t> </a:t>
            </a:r>
            <a:r>
              <a:rPr lang="en-US" dirty="0" err="1" smtClean="0"/>
              <a:t>heroica</a:t>
            </a:r>
            <a:r>
              <a:rPr lang="en-US" dirty="0" smtClean="0"/>
              <a:t> </a:t>
            </a:r>
            <a:r>
              <a:rPr lang="en-US" dirty="0" err="1" smtClean="0"/>
              <a:t>recibe</a:t>
            </a:r>
            <a:r>
              <a:rPr lang="en-US" dirty="0" smtClean="0"/>
              <a:t> </a:t>
            </a:r>
            <a:r>
              <a:rPr lang="en-US" dirty="0" err="1" smtClean="0"/>
              <a:t>cartas</a:t>
            </a:r>
            <a:r>
              <a:rPr lang="en-US" dirty="0" smtClean="0"/>
              <a:t> de </a:t>
            </a:r>
            <a:r>
              <a:rPr lang="en-US" b="1" i="1" dirty="0" err="1" smtClean="0"/>
              <a:t>admiración</a:t>
            </a:r>
            <a:r>
              <a:rPr lang="en-US" b="1" i="1" dirty="0" smtClean="0"/>
              <a:t>  </a:t>
            </a:r>
            <a:r>
              <a:rPr lang="en-US" dirty="0" smtClean="0"/>
              <a:t>y </a:t>
            </a:r>
            <a:r>
              <a:rPr lang="en-US" b="1" i="1" dirty="0" err="1" smtClean="0"/>
              <a:t>recomendación</a:t>
            </a:r>
            <a:r>
              <a:rPr lang="en-US" b="1" i="1" dirty="0" smtClean="0"/>
              <a:t> </a:t>
            </a:r>
            <a:r>
              <a:rPr lang="en-US" dirty="0" smtClean="0"/>
              <a:t>del </a:t>
            </a:r>
            <a:r>
              <a:rPr lang="en-US" dirty="0" err="1" smtClean="0"/>
              <a:t>virrey</a:t>
            </a:r>
            <a:r>
              <a:rPr lang="en-US" dirty="0" smtClean="0"/>
              <a:t> (Viceroy) de Sicilia y de don Juan de </a:t>
            </a:r>
            <a:r>
              <a:rPr lang="en-US" dirty="0" err="1" smtClean="0"/>
              <a:t>Asturia</a:t>
            </a:r>
            <a:r>
              <a:rPr lang="en-US" dirty="0" smtClean="0"/>
              <a:t>  ( </a:t>
            </a:r>
            <a:r>
              <a:rPr lang="en-US" dirty="0"/>
              <a:t>e</a:t>
            </a:r>
            <a:r>
              <a:rPr lang="en-US" dirty="0" smtClean="0"/>
              <a:t>l </a:t>
            </a:r>
            <a:r>
              <a:rPr lang="en-US" dirty="0" err="1" smtClean="0"/>
              <a:t>hermano</a:t>
            </a:r>
            <a:r>
              <a:rPr lang="en-US" dirty="0" smtClean="0"/>
              <a:t> del </a:t>
            </a:r>
            <a:r>
              <a:rPr lang="en-US" dirty="0" err="1" smtClean="0"/>
              <a:t>rey</a:t>
            </a:r>
            <a:r>
              <a:rPr lang="en-US" dirty="0" smtClean="0"/>
              <a:t>, Felipe II., </a:t>
            </a:r>
            <a:r>
              <a:rPr lang="en-US" dirty="0" err="1" smtClean="0"/>
              <a:t>almirante</a:t>
            </a:r>
            <a:r>
              <a:rPr lang="en-US" dirty="0" smtClean="0"/>
              <a:t> de la </a:t>
            </a:r>
            <a:r>
              <a:rPr lang="en-US" dirty="0" err="1" smtClean="0"/>
              <a:t>flota</a:t>
            </a:r>
            <a:r>
              <a:rPr lang="en-US" dirty="0" smtClean="0"/>
              <a:t> (admiral of the fleet)).</a:t>
            </a:r>
          </a:p>
        </p:txBody>
      </p:sp>
    </p:spTree>
    <p:extLst>
      <p:ext uri="{BB962C8B-B14F-4D97-AF65-F5344CB8AC3E}">
        <p14:creationId xmlns:p14="http://schemas.microsoft.com/office/powerpoint/2010/main" val="188192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6400800" cy="762000"/>
          </a:xfrm>
        </p:spPr>
        <p:txBody>
          <a:bodyPr>
            <a:normAutofit fontScale="90000"/>
          </a:bodyPr>
          <a:lstStyle/>
          <a:p>
            <a:r>
              <a:rPr lang="en-US" sz="2400" dirty="0" err="1"/>
              <a:t>Más</a:t>
            </a:r>
            <a:r>
              <a:rPr lang="en-US" sz="2400" dirty="0"/>
              <a:t> </a:t>
            </a:r>
            <a:r>
              <a:rPr lang="en-US" sz="2400" dirty="0" err="1"/>
              <a:t>historia</a:t>
            </a:r>
            <a:r>
              <a:rPr lang="en-US" sz="2400" dirty="0"/>
              <a:t> de</a:t>
            </a:r>
            <a:r>
              <a:rPr lang="en-US" sz="2400" dirty="0">
                <a:solidFill>
                  <a:srgbClr val="EE4CCF"/>
                </a:solidFill>
              </a:rPr>
              <a:t> Cervantes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2400" dirty="0" err="1" smtClean="0"/>
              <a:t>Viajes</a:t>
            </a:r>
            <a:r>
              <a:rPr lang="en-US" sz="2400" dirty="0" smtClean="0"/>
              <a:t> y </a:t>
            </a:r>
            <a:r>
              <a:rPr lang="en-US" sz="2400" dirty="0" err="1" smtClean="0"/>
              <a:t>piratas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2209800"/>
            <a:ext cx="7086600" cy="327660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De </a:t>
            </a:r>
            <a:r>
              <a:rPr lang="en-US" dirty="0" err="1" smtClean="0"/>
              <a:t>regreso</a:t>
            </a:r>
            <a:r>
              <a:rPr lang="en-US" dirty="0" smtClean="0"/>
              <a:t> a </a:t>
            </a:r>
            <a:r>
              <a:rPr lang="en-US" dirty="0" err="1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España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barco</a:t>
            </a:r>
            <a:r>
              <a:rPr lang="en-US" dirty="0" smtClean="0"/>
              <a:t>(ship)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apresado</a:t>
            </a:r>
            <a:r>
              <a:rPr lang="en-US" dirty="0" smtClean="0"/>
              <a:t> (taken prisoner)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piratas</a:t>
            </a:r>
            <a:r>
              <a:rPr lang="en-US" dirty="0" smtClean="0"/>
              <a:t> (pirates) y Cervantes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conducido</a:t>
            </a:r>
            <a:r>
              <a:rPr lang="en-US" dirty="0" smtClean="0"/>
              <a:t> a </a:t>
            </a:r>
            <a:r>
              <a:rPr lang="en-US" dirty="0" err="1" smtClean="0"/>
              <a:t>Argel</a:t>
            </a:r>
            <a:r>
              <a:rPr lang="en-US" dirty="0" smtClean="0"/>
              <a:t>(Algiers, Africa), </a:t>
            </a:r>
            <a:r>
              <a:rPr lang="en-US" dirty="0" err="1" smtClean="0"/>
              <a:t>donde</a:t>
            </a:r>
            <a:r>
              <a:rPr lang="en-US" dirty="0" smtClean="0"/>
              <a:t> vive </a:t>
            </a:r>
            <a:r>
              <a:rPr lang="en-US" dirty="0" err="1" smtClean="0"/>
              <a:t>cautivo</a:t>
            </a:r>
            <a:r>
              <a:rPr lang="en-US" dirty="0" smtClean="0"/>
              <a:t> (captive)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cinco</a:t>
            </a:r>
            <a:r>
              <a:rPr lang="en-US" dirty="0" smtClean="0"/>
              <a:t> </a:t>
            </a:r>
            <a:r>
              <a:rPr lang="en-US" dirty="0" err="1" smtClean="0"/>
              <a:t>años</a:t>
            </a:r>
            <a:r>
              <a:rPr lang="en-US" dirty="0" smtClean="0"/>
              <a:t>.  </a:t>
            </a:r>
          </a:p>
          <a:p>
            <a:pPr>
              <a:lnSpc>
                <a:spcPct val="100000"/>
              </a:lnSpc>
            </a:pPr>
            <a:r>
              <a:rPr lang="en-US" dirty="0" err="1" smtClean="0"/>
              <a:t>Irónicamente</a:t>
            </a:r>
            <a:r>
              <a:rPr lang="en-US" dirty="0" smtClean="0"/>
              <a:t>,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b="1" dirty="0" err="1" smtClean="0"/>
              <a:t>cartas</a:t>
            </a:r>
            <a:r>
              <a:rPr lang="en-US" b="1" dirty="0" smtClean="0"/>
              <a:t> de </a:t>
            </a:r>
            <a:r>
              <a:rPr lang="en-US" b="1" dirty="0" err="1" smtClean="0"/>
              <a:t>recomendación</a:t>
            </a:r>
            <a:r>
              <a:rPr lang="en-US" b="1" dirty="0" smtClean="0"/>
              <a:t> </a:t>
            </a:r>
            <a:r>
              <a:rPr lang="en-US" dirty="0" smtClean="0"/>
              <a:t>sole le </a:t>
            </a:r>
            <a:r>
              <a:rPr lang="en-US" dirty="0" err="1" smtClean="0"/>
              <a:t>sirven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los </a:t>
            </a:r>
            <a:r>
              <a:rPr lang="en-US" dirty="0" err="1" smtClean="0"/>
              <a:t>argelinos</a:t>
            </a:r>
            <a:r>
              <a:rPr lang="en-US" dirty="0" smtClean="0"/>
              <a:t> </a:t>
            </a:r>
            <a:r>
              <a:rPr lang="en-US" dirty="0" err="1" smtClean="0"/>
              <a:t>suban</a:t>
            </a:r>
            <a:r>
              <a:rPr lang="en-US" dirty="0" smtClean="0"/>
              <a:t> (raise) el </a:t>
            </a:r>
            <a:r>
              <a:rPr lang="en-US" dirty="0" err="1" smtClean="0"/>
              <a:t>precio</a:t>
            </a:r>
            <a:r>
              <a:rPr lang="en-US" dirty="0" smtClean="0"/>
              <a:t> del </a:t>
            </a:r>
            <a:r>
              <a:rPr lang="en-US" dirty="0" err="1" smtClean="0"/>
              <a:t>rescate</a:t>
            </a:r>
            <a:r>
              <a:rPr lang="en-US" dirty="0" smtClean="0"/>
              <a:t> (ransom).</a:t>
            </a:r>
          </a:p>
          <a:p>
            <a:endParaRPr lang="en-US" dirty="0"/>
          </a:p>
        </p:txBody>
      </p:sp>
      <p:pic>
        <p:nvPicPr>
          <p:cNvPr id="6" name="Picture 5" descr="http://blog.ellasviajan.com/wp-content/uploads/2009/09/mapa-arge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99" y="3791570"/>
            <a:ext cx="3733800" cy="208308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ight Arrow 9"/>
          <p:cNvSpPr/>
          <p:nvPr/>
        </p:nvSpPr>
        <p:spPr>
          <a:xfrm rot="6989777">
            <a:off x="6437107" y="3443481"/>
            <a:ext cx="592955" cy="355525"/>
          </a:xfrm>
          <a:prstGeom prst="rightArrow">
            <a:avLst>
              <a:gd name="adj1" fmla="val 30316"/>
              <a:gd name="adj2" fmla="val 6131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5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38200"/>
            <a:ext cx="6400800" cy="1066800"/>
          </a:xfrm>
        </p:spPr>
        <p:txBody>
          <a:bodyPr>
            <a:normAutofit/>
          </a:bodyPr>
          <a:lstStyle/>
          <a:p>
            <a:r>
              <a:rPr lang="en-US" sz="2700" dirty="0" err="1"/>
              <a:t>Más</a:t>
            </a:r>
            <a:r>
              <a:rPr lang="en-US" sz="2700" dirty="0"/>
              <a:t> </a:t>
            </a:r>
            <a:r>
              <a:rPr lang="en-US" sz="2700" dirty="0" err="1"/>
              <a:t>historia</a:t>
            </a:r>
            <a:r>
              <a:rPr lang="en-US" sz="2700" dirty="0"/>
              <a:t> de</a:t>
            </a:r>
            <a:r>
              <a:rPr lang="en-US" sz="2700" dirty="0">
                <a:solidFill>
                  <a:srgbClr val="EE4CCF"/>
                </a:solidFill>
              </a:rPr>
              <a:t> Cervantes</a:t>
            </a:r>
            <a:r>
              <a:rPr lang="en-US" sz="2700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Su </a:t>
            </a:r>
            <a:r>
              <a:rPr lang="en-US" sz="2400" b="1" i="1" dirty="0" err="1" smtClean="0"/>
              <a:t>esclavitud</a:t>
            </a:r>
            <a:r>
              <a:rPr lang="en-US" sz="2400" dirty="0" smtClean="0"/>
              <a:t> </a:t>
            </a:r>
            <a:r>
              <a:rPr lang="en-US" sz="2000" dirty="0" smtClean="0"/>
              <a:t>(enslavement)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00800" cy="32766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Durante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esclavitud</a:t>
            </a:r>
            <a:r>
              <a:rPr lang="en-US" sz="2000" dirty="0" smtClean="0"/>
              <a:t> era tan </a:t>
            </a:r>
            <a:r>
              <a:rPr lang="en-US" sz="2000" dirty="0" err="1" smtClean="0"/>
              <a:t>heroico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en Lepanto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en-US" sz="2000" dirty="0" err="1" smtClean="0"/>
              <a:t>porque</a:t>
            </a:r>
            <a:r>
              <a:rPr lang="en-US" sz="2000" dirty="0" smtClean="0"/>
              <a:t>  </a:t>
            </a:r>
            <a:r>
              <a:rPr lang="en-US" sz="2000" dirty="0" err="1" smtClean="0"/>
              <a:t>trató</a:t>
            </a:r>
            <a:r>
              <a:rPr lang="en-US" sz="2000" dirty="0" smtClean="0"/>
              <a:t> de </a:t>
            </a:r>
            <a:r>
              <a:rPr lang="en-US" sz="2000" dirty="0" err="1" smtClean="0"/>
              <a:t>escapar</a:t>
            </a:r>
            <a:r>
              <a:rPr lang="en-US" sz="2000" dirty="0" smtClean="0"/>
              <a:t> (escape) 4 </a:t>
            </a:r>
            <a:r>
              <a:rPr lang="en-US" sz="2000" dirty="0" err="1" smtClean="0"/>
              <a:t>veces</a:t>
            </a:r>
            <a:r>
              <a:rPr lang="en-US" sz="2000" dirty="0" smtClean="0"/>
              <a:t>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 smtClean="0"/>
          </a:p>
          <a:p>
            <a:pPr marL="285750" indent="-285750">
              <a:lnSpc>
                <a:spcPct val="100000"/>
              </a:lnSpc>
            </a:pPr>
            <a:r>
              <a:rPr lang="en-US" sz="2000" dirty="0" err="1" smtClean="0"/>
              <a:t>Causa</a:t>
            </a:r>
            <a:r>
              <a:rPr lang="en-US" sz="2000" dirty="0" smtClean="0"/>
              <a:t> la </a:t>
            </a:r>
            <a:r>
              <a:rPr lang="en-US" sz="2000" dirty="0" err="1" smtClean="0"/>
              <a:t>admiración</a:t>
            </a:r>
            <a:r>
              <a:rPr lang="en-US" sz="2000" dirty="0" smtClean="0"/>
              <a:t> de los </a:t>
            </a:r>
            <a:r>
              <a:rPr lang="en-US" sz="2000" dirty="0" err="1" smtClean="0"/>
              <a:t>argelinos</a:t>
            </a:r>
            <a:r>
              <a:rPr lang="en-US" sz="2000" dirty="0"/>
              <a:t> </a:t>
            </a:r>
            <a:r>
              <a:rPr lang="en-US" sz="2000" dirty="0" smtClean="0"/>
              <a:t>(Algerians).</a:t>
            </a:r>
          </a:p>
          <a:p>
            <a:pPr indent="0">
              <a:lnSpc>
                <a:spcPct val="100000"/>
              </a:lnSpc>
              <a:buNone/>
            </a:pPr>
            <a:endParaRPr lang="en-US" sz="2000" dirty="0" smtClean="0"/>
          </a:p>
          <a:p>
            <a:pPr marL="285750" indent="-285750">
              <a:lnSpc>
                <a:spcPct val="100000"/>
              </a:lnSpc>
            </a:pPr>
            <a:r>
              <a:rPr lang="en-US" sz="2000" dirty="0" smtClean="0"/>
              <a:t>Le </a:t>
            </a:r>
            <a:r>
              <a:rPr lang="en-US" sz="2000" dirty="0" err="1" smtClean="0"/>
              <a:t>perdonan</a:t>
            </a:r>
            <a:r>
              <a:rPr lang="en-US" sz="2000" dirty="0" smtClean="0"/>
              <a:t> la </a:t>
            </a:r>
            <a:r>
              <a:rPr lang="en-US" sz="2000" dirty="0" err="1" smtClean="0"/>
              <a:t>vida</a:t>
            </a:r>
            <a:r>
              <a:rPr lang="en-US" sz="2000" dirty="0" smtClean="0"/>
              <a:t> (spare his life!)</a:t>
            </a:r>
          </a:p>
          <a:p>
            <a:pPr marL="285750" indent="-285750">
              <a:lnSpc>
                <a:spcPct val="100000"/>
              </a:lnSpc>
            </a:pPr>
            <a:endParaRPr lang="en-US" sz="2000" dirty="0"/>
          </a:p>
          <a:p>
            <a:pPr marL="285750" indent="-285750">
              <a:lnSpc>
                <a:spcPct val="100000"/>
              </a:lnSpc>
            </a:pPr>
            <a:r>
              <a:rPr lang="en-US" sz="2000" dirty="0" smtClean="0"/>
              <a:t>En 1580 un </a:t>
            </a:r>
            <a:r>
              <a:rPr lang="en-US" sz="2000" dirty="0" err="1" smtClean="0"/>
              <a:t>fraile</a:t>
            </a:r>
            <a:r>
              <a:rPr lang="en-US" sz="2000" dirty="0" smtClean="0"/>
              <a:t> (</a:t>
            </a:r>
            <a:r>
              <a:rPr lang="en-US" sz="2000" dirty="0" err="1" smtClean="0"/>
              <a:t>frier</a:t>
            </a:r>
            <a:r>
              <a:rPr lang="en-US" sz="2000" dirty="0" smtClean="0"/>
              <a:t>) y </a:t>
            </a:r>
            <a:r>
              <a:rPr lang="en-US" sz="2000" dirty="0" err="1" smtClean="0"/>
              <a:t>sus</a:t>
            </a:r>
            <a:r>
              <a:rPr lang="en-US" sz="2000" dirty="0" smtClean="0"/>
              <a:t> padres le pagan el </a:t>
            </a:r>
            <a:r>
              <a:rPr lang="en-US" sz="2000" dirty="0" err="1" smtClean="0"/>
              <a:t>rescate</a:t>
            </a:r>
            <a:r>
              <a:rPr lang="en-US" sz="2000" dirty="0" smtClean="0"/>
              <a:t> (rescue)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424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1143000"/>
            <a:ext cx="6400800" cy="762000"/>
          </a:xfrm>
        </p:spPr>
        <p:txBody>
          <a:bodyPr>
            <a:normAutofit/>
          </a:bodyPr>
          <a:lstStyle/>
          <a:p>
            <a:r>
              <a:rPr lang="en-US" sz="2000" dirty="0" err="1"/>
              <a:t>Más</a:t>
            </a:r>
            <a:r>
              <a:rPr lang="en-US" sz="2000" dirty="0"/>
              <a:t> </a:t>
            </a:r>
            <a:r>
              <a:rPr lang="en-US" sz="2000" dirty="0" err="1"/>
              <a:t>historia</a:t>
            </a:r>
            <a:r>
              <a:rPr lang="en-US" sz="2000" dirty="0"/>
              <a:t> de</a:t>
            </a:r>
            <a:r>
              <a:rPr lang="en-US" sz="2000" dirty="0">
                <a:solidFill>
                  <a:srgbClr val="EE4CCF"/>
                </a:solidFill>
              </a:rPr>
              <a:t> Cervantes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en-US" sz="2000" dirty="0" err="1" smtClean="0"/>
              <a:t>vuelve</a:t>
            </a:r>
            <a:r>
              <a:rPr lang="en-US" sz="2000" dirty="0" smtClean="0"/>
              <a:t> a </a:t>
            </a:r>
            <a:r>
              <a:rPr lang="en-US" sz="2000" dirty="0" err="1" smtClean="0"/>
              <a:t>españa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fin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2057400"/>
            <a:ext cx="6934200" cy="3505200"/>
          </a:xfrm>
        </p:spPr>
        <p:txBody>
          <a:bodyPr/>
          <a:lstStyle/>
          <a:p>
            <a:r>
              <a:rPr lang="en-US" sz="2000" dirty="0" err="1" smtClean="0"/>
              <a:t>Tiene</a:t>
            </a:r>
            <a:r>
              <a:rPr lang="en-US" sz="2000" dirty="0" smtClean="0"/>
              <a:t> 33 </a:t>
            </a:r>
            <a:r>
              <a:rPr lang="en-US" sz="2000" dirty="0" err="1" smtClean="0"/>
              <a:t>años</a:t>
            </a:r>
            <a:r>
              <a:rPr lang="en-US" sz="2000" dirty="0" smtClean="0"/>
              <a:t> </a:t>
            </a:r>
            <a:r>
              <a:rPr lang="en-US" sz="2000" dirty="0" err="1" smtClean="0"/>
              <a:t>cuando</a:t>
            </a:r>
            <a:r>
              <a:rPr lang="en-US" sz="2000" dirty="0" smtClean="0"/>
              <a:t> </a:t>
            </a:r>
            <a:r>
              <a:rPr lang="en-US" sz="2000" dirty="0" err="1" smtClean="0"/>
              <a:t>regresa</a:t>
            </a:r>
            <a:r>
              <a:rPr lang="en-US" sz="2000" dirty="0" smtClean="0"/>
              <a:t> a </a:t>
            </a:r>
            <a:r>
              <a:rPr lang="en-US" sz="2000" dirty="0" err="1" smtClean="0"/>
              <a:t>España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La </a:t>
            </a:r>
            <a:r>
              <a:rPr lang="en-US" sz="2000" dirty="0" err="1" smtClean="0"/>
              <a:t>gente</a:t>
            </a:r>
            <a:r>
              <a:rPr lang="en-US" sz="2000" dirty="0" smtClean="0"/>
              <a:t> no lo </a:t>
            </a:r>
            <a:r>
              <a:rPr lang="en-US" sz="2000" dirty="0" err="1" smtClean="0"/>
              <a:t>recuerda</a:t>
            </a:r>
            <a:r>
              <a:rPr lang="en-US" sz="2000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err="1" smtClean="0"/>
              <a:t>Consique</a:t>
            </a:r>
            <a:r>
              <a:rPr lang="en-US" sz="2000" dirty="0" smtClean="0"/>
              <a:t> </a:t>
            </a:r>
            <a:r>
              <a:rPr lang="en-US" sz="2000" dirty="0" err="1" smtClean="0"/>
              <a:t>empleo</a:t>
            </a:r>
            <a:r>
              <a:rPr lang="en-US" sz="2000" dirty="0" smtClean="0"/>
              <a:t> come </a:t>
            </a:r>
            <a:r>
              <a:rPr lang="en-US" sz="2000" dirty="0" err="1" smtClean="0"/>
              <a:t>comisario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abastecer</a:t>
            </a:r>
            <a:r>
              <a:rPr lang="en-US" sz="2000" dirty="0" smtClean="0"/>
              <a:t> (supply) la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Armada </a:t>
            </a:r>
            <a:r>
              <a:rPr lang="en-US" sz="2000" dirty="0" err="1" smtClean="0"/>
              <a:t>Invencible</a:t>
            </a:r>
            <a:r>
              <a:rPr lang="en-US" sz="2000" dirty="0" smtClean="0"/>
              <a:t>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US" sz="2000" dirty="0" err="1" smtClean="0"/>
              <a:t>Todavia</a:t>
            </a:r>
            <a:r>
              <a:rPr lang="en-US" sz="2000" dirty="0" smtClean="0"/>
              <a:t> </a:t>
            </a:r>
            <a:r>
              <a:rPr lang="en-US" sz="2000" dirty="0" err="1" smtClean="0"/>
              <a:t>es</a:t>
            </a:r>
            <a:r>
              <a:rPr lang="en-US" sz="2000" dirty="0" smtClean="0"/>
              <a:t> </a:t>
            </a:r>
            <a:r>
              <a:rPr lang="en-US" sz="2000" dirty="0" err="1" smtClean="0"/>
              <a:t>pobre</a:t>
            </a:r>
            <a:r>
              <a:rPr lang="en-US" sz="2000" dirty="0"/>
              <a:t> </a:t>
            </a:r>
            <a:r>
              <a:rPr lang="en-US" sz="2000" dirty="0" smtClean="0"/>
              <a:t>y </a:t>
            </a:r>
            <a:r>
              <a:rPr lang="en-US" sz="2000" dirty="0" err="1" smtClean="0"/>
              <a:t>pasó</a:t>
            </a:r>
            <a:r>
              <a:rPr lang="en-US" sz="2000" dirty="0" smtClean="0"/>
              <a:t> </a:t>
            </a:r>
            <a:r>
              <a:rPr lang="en-US" sz="2000" dirty="0" err="1" smtClean="0"/>
              <a:t>tiempo</a:t>
            </a:r>
            <a:r>
              <a:rPr lang="en-US" sz="2000" dirty="0" smtClean="0"/>
              <a:t> en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prisión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no </a:t>
            </a:r>
            <a:r>
              <a:rPr lang="en-US" sz="2000" dirty="0" err="1" smtClean="0"/>
              <a:t>pagar</a:t>
            </a:r>
            <a:r>
              <a:rPr lang="en-US" sz="2000" dirty="0" smtClean="0"/>
              <a:t> </a:t>
            </a:r>
            <a:r>
              <a:rPr lang="en-US" sz="2000" dirty="0" err="1" smtClean="0"/>
              <a:t>sus</a:t>
            </a:r>
            <a:r>
              <a:rPr lang="en-US" sz="2000" dirty="0" smtClean="0"/>
              <a:t> </a:t>
            </a:r>
            <a:r>
              <a:rPr lang="en-US" sz="2000" dirty="0" err="1" smtClean="0"/>
              <a:t>impuestos</a:t>
            </a:r>
            <a:r>
              <a:rPr lang="en-US" sz="2000" dirty="0" smtClean="0"/>
              <a:t> (taxes).</a:t>
            </a:r>
          </a:p>
          <a:p>
            <a:pPr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20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La </a:t>
            </a:r>
            <a:r>
              <a:rPr lang="en-US" sz="2400" dirty="0" err="1" smtClean="0"/>
              <a:t>perspectiva</a:t>
            </a:r>
            <a:r>
              <a:rPr lang="en-US" sz="2400" dirty="0" smtClean="0"/>
              <a:t> de </a:t>
            </a:r>
            <a:r>
              <a:rPr lang="en-US" sz="2400" b="1" dirty="0" err="1" smtClean="0">
                <a:solidFill>
                  <a:srgbClr val="EE4CCF"/>
                </a:solidFill>
              </a:rPr>
              <a:t>cervantes</a:t>
            </a:r>
            <a:endParaRPr lang="en-US" sz="2400" b="1" dirty="0">
              <a:solidFill>
                <a:srgbClr val="EE4CC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A </a:t>
            </a:r>
            <a:r>
              <a:rPr lang="en-US" sz="2000" dirty="0" err="1"/>
              <a:t>pesar</a:t>
            </a:r>
            <a:r>
              <a:rPr lang="en-US" sz="2000" dirty="0"/>
              <a:t> de </a:t>
            </a:r>
            <a:r>
              <a:rPr lang="en-US" sz="2000" dirty="0" err="1"/>
              <a:t>sus</a:t>
            </a:r>
            <a:r>
              <a:rPr lang="en-US" sz="2000" dirty="0"/>
              <a:t> </a:t>
            </a:r>
            <a:r>
              <a:rPr lang="en-US" sz="2000" dirty="0" err="1"/>
              <a:t>problemas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no </a:t>
            </a:r>
            <a:r>
              <a:rPr lang="en-US" sz="2000" dirty="0" err="1">
                <a:solidFill>
                  <a:srgbClr val="FF0000"/>
                </a:solidFill>
              </a:rPr>
              <a:t>pierde</a:t>
            </a:r>
            <a:r>
              <a:rPr lang="en-US" sz="2000" dirty="0">
                <a:solidFill>
                  <a:srgbClr val="FF0000"/>
                </a:solidFill>
              </a:rPr>
              <a:t> el humor </a:t>
            </a:r>
            <a:r>
              <a:rPr lang="en-US" sz="2000" dirty="0" err="1">
                <a:solidFill>
                  <a:srgbClr val="FF0000"/>
                </a:solidFill>
              </a:rPr>
              <a:t>ni</a:t>
            </a:r>
            <a:r>
              <a:rPr lang="en-US" sz="2000" dirty="0">
                <a:solidFill>
                  <a:srgbClr val="FF0000"/>
                </a:solidFill>
              </a:rPr>
              <a:t> la </a:t>
            </a:r>
            <a:endParaRPr lang="en-US" sz="2000" dirty="0" smtClean="0">
              <a:solidFill>
                <a:srgbClr val="FF0000"/>
              </a:solidFill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    </a:t>
            </a:r>
            <a:r>
              <a:rPr lang="en-US" sz="2000" dirty="0" err="1" smtClean="0">
                <a:solidFill>
                  <a:srgbClr val="FF0000"/>
                </a:solidFill>
              </a:rPr>
              <a:t>tolerancia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por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las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debilidades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(weaknesses) </a:t>
            </a:r>
            <a:r>
              <a:rPr lang="en-US" sz="2000" dirty="0" err="1" smtClean="0">
                <a:solidFill>
                  <a:srgbClr val="FF0000"/>
                </a:solidFill>
              </a:rPr>
              <a:t>humanas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endParaRPr lang="en-US" sz="2000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US" sz="2000" dirty="0" err="1" smtClean="0"/>
              <a:t>Viaja</a:t>
            </a:r>
            <a:r>
              <a:rPr lang="en-US" sz="2000" dirty="0" smtClean="0"/>
              <a:t> </a:t>
            </a:r>
            <a:r>
              <a:rPr lang="en-US" sz="2000" dirty="0" err="1" smtClean="0"/>
              <a:t>constantemente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España</a:t>
            </a:r>
            <a:r>
              <a:rPr lang="en-US" sz="2000" dirty="0" smtClean="0"/>
              <a:t> y </a:t>
            </a:r>
            <a:r>
              <a:rPr lang="en-US" sz="2000" dirty="0" err="1" smtClean="0"/>
              <a:t>aprende</a:t>
            </a:r>
            <a:r>
              <a:rPr lang="en-US" sz="2000" dirty="0" smtClean="0"/>
              <a:t> la </a:t>
            </a:r>
            <a:r>
              <a:rPr lang="en-US" sz="2000" dirty="0" err="1" smtClean="0"/>
              <a:t>manera</a:t>
            </a:r>
            <a:r>
              <a:rPr lang="en-US" sz="2000" dirty="0" smtClean="0"/>
              <a:t> de </a:t>
            </a:r>
            <a:r>
              <a:rPr lang="en-US" sz="2000" dirty="0" err="1" smtClean="0"/>
              <a:t>vivir</a:t>
            </a:r>
            <a:r>
              <a:rPr lang="en-US" sz="2000" dirty="0" smtClean="0"/>
              <a:t> de la </a:t>
            </a:r>
            <a:r>
              <a:rPr lang="en-US" sz="2000" dirty="0" err="1" smtClean="0"/>
              <a:t>gente</a:t>
            </a:r>
            <a:r>
              <a:rPr lang="en-US" sz="2000" dirty="0" smtClean="0"/>
              <a:t>.  </a:t>
            </a:r>
            <a:endParaRPr lang="en-US" sz="20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endParaRPr lang="en-US" sz="2000" dirty="0" smtClean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US" sz="2000" dirty="0" err="1" smtClean="0"/>
              <a:t>Observa</a:t>
            </a:r>
            <a:r>
              <a:rPr lang="en-US" sz="2000" dirty="0" smtClean="0"/>
              <a:t> el </a:t>
            </a:r>
            <a:r>
              <a:rPr lang="en-US" sz="2000" dirty="0" err="1" smtClean="0"/>
              <a:t>carácter</a:t>
            </a:r>
            <a:r>
              <a:rPr lang="en-US" sz="2000" dirty="0" smtClean="0"/>
              <a:t> de </a:t>
            </a:r>
            <a:r>
              <a:rPr lang="en-US" sz="2000" dirty="0" err="1" smtClean="0"/>
              <a:t>toda</a:t>
            </a:r>
            <a:r>
              <a:rPr lang="en-US" sz="2000" dirty="0" smtClean="0"/>
              <a:t> </a:t>
            </a:r>
            <a:r>
              <a:rPr lang="en-US" sz="2000" dirty="0" err="1" smtClean="0"/>
              <a:t>clase</a:t>
            </a:r>
            <a:r>
              <a:rPr lang="en-US" sz="2000" dirty="0" smtClean="0"/>
              <a:t> de persona.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11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6705600" cy="1066800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La </a:t>
            </a:r>
            <a:r>
              <a:rPr lang="en-US" sz="1800" b="1" dirty="0" err="1" smtClean="0"/>
              <a:t>literaratura</a:t>
            </a:r>
            <a:r>
              <a:rPr lang="en-US" sz="1800" b="1" dirty="0" smtClean="0"/>
              <a:t> de </a:t>
            </a:r>
            <a:r>
              <a:rPr lang="en-US" sz="1800" b="1" dirty="0" smtClean="0">
                <a:solidFill>
                  <a:srgbClr val="EE4CCF"/>
                </a:solidFill>
              </a:rPr>
              <a:t>Cervantes</a:t>
            </a:r>
            <a:r>
              <a:rPr lang="en-US" sz="1600" b="1" dirty="0" smtClean="0">
                <a:solidFill>
                  <a:srgbClr val="EE4CCF"/>
                </a:solidFill>
              </a:rPr>
              <a:t/>
            </a:r>
            <a:br>
              <a:rPr lang="en-US" sz="1600" b="1" dirty="0" smtClean="0">
                <a:solidFill>
                  <a:srgbClr val="EE4CCF"/>
                </a:solidFill>
              </a:rPr>
            </a:br>
            <a:r>
              <a:rPr lang="en-US" sz="1600" dirty="0" err="1"/>
              <a:t>Cultiva</a:t>
            </a:r>
            <a:r>
              <a:rPr lang="en-US" sz="1600" dirty="0"/>
              <a:t> la </a:t>
            </a:r>
            <a:r>
              <a:rPr lang="en-US" sz="1600" dirty="0" err="1"/>
              <a:t>poesía</a:t>
            </a:r>
            <a:r>
              <a:rPr lang="en-US" sz="1600" dirty="0"/>
              <a:t> y la </a:t>
            </a:r>
            <a:r>
              <a:rPr lang="en-US" sz="1600" dirty="0" err="1"/>
              <a:t>novela</a:t>
            </a:r>
            <a:r>
              <a:rPr lang="en-US" sz="1600" dirty="0"/>
              <a:t> en </a:t>
            </a:r>
            <a:r>
              <a:rPr lang="en-US" sz="1600" dirty="0" err="1"/>
              <a:t>España</a:t>
            </a:r>
            <a:r>
              <a:rPr lang="en-US" sz="1600" dirty="0"/>
              <a:t>.</a:t>
            </a:r>
            <a:br>
              <a:rPr lang="en-US" sz="1600" dirty="0"/>
            </a:br>
            <a:r>
              <a:rPr lang="en-US" sz="1600" dirty="0" smtClean="0"/>
              <a:t>.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6400800" cy="3886200"/>
          </a:xfrm>
        </p:spPr>
        <p:txBody>
          <a:bodyPr>
            <a:normAutofit lnSpcReduction="10000"/>
          </a:bodyPr>
          <a:lstStyle/>
          <a:p>
            <a:pPr indent="0">
              <a:spcBef>
                <a:spcPts val="0"/>
              </a:spcBef>
              <a:buNone/>
            </a:pPr>
            <a:r>
              <a:rPr lang="en-US" b="1" u="sng" dirty="0" err="1" smtClean="0"/>
              <a:t>Escribió</a:t>
            </a:r>
            <a:r>
              <a:rPr lang="en-US" b="1" u="sng" dirty="0"/>
              <a:t>:</a:t>
            </a:r>
            <a:endParaRPr lang="en-US" b="1" u="sng" dirty="0" smtClean="0"/>
          </a:p>
          <a:p>
            <a:pPr>
              <a:spcBef>
                <a:spcPts val="0"/>
              </a:spcBef>
            </a:pPr>
            <a:r>
              <a:rPr lang="en-US" b="1" dirty="0" smtClean="0"/>
              <a:t>La Galatea </a:t>
            </a:r>
            <a:r>
              <a:rPr lang="en-US" dirty="0" smtClean="0"/>
              <a:t>– </a:t>
            </a:r>
            <a:r>
              <a:rPr lang="en-US" dirty="0" err="1" smtClean="0"/>
              <a:t>primera</a:t>
            </a:r>
            <a:r>
              <a:rPr lang="en-US" dirty="0" smtClean="0"/>
              <a:t> </a:t>
            </a:r>
            <a:r>
              <a:rPr lang="en-US" dirty="0" err="1" smtClean="0"/>
              <a:t>novela</a:t>
            </a:r>
            <a:r>
              <a:rPr lang="en-US" dirty="0" smtClean="0"/>
              <a:t> (un </a:t>
            </a:r>
            <a:r>
              <a:rPr lang="en-US" dirty="0" err="1" smtClean="0"/>
              <a:t>libro</a:t>
            </a:r>
            <a:r>
              <a:rPr lang="en-US" dirty="0" smtClean="0"/>
              <a:t> de </a:t>
            </a:r>
            <a:r>
              <a:rPr lang="en-US" dirty="0" err="1" smtClean="0"/>
              <a:t>amor</a:t>
            </a:r>
            <a:r>
              <a:rPr lang="en-US" dirty="0" smtClean="0"/>
              <a:t> </a:t>
            </a:r>
            <a:r>
              <a:rPr lang="en-US" dirty="0" err="1" smtClean="0"/>
              <a:t>tradicional</a:t>
            </a:r>
            <a:r>
              <a:rPr lang="en-US" dirty="0" smtClean="0"/>
              <a:t>).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EE4CCF"/>
                </a:solidFill>
              </a:rPr>
              <a:t>El </a:t>
            </a:r>
            <a:r>
              <a:rPr lang="en-US" sz="2000" b="1" dirty="0" err="1" smtClean="0">
                <a:solidFill>
                  <a:srgbClr val="EE4CCF"/>
                </a:solidFill>
              </a:rPr>
              <a:t>Quijote</a:t>
            </a:r>
            <a:r>
              <a:rPr lang="en-US" sz="2000" b="1" dirty="0" smtClean="0">
                <a:solidFill>
                  <a:srgbClr val="EE4CCF"/>
                </a:solidFill>
              </a:rPr>
              <a:t> </a:t>
            </a:r>
            <a:r>
              <a:rPr lang="en-US" sz="2000" dirty="0" smtClean="0"/>
              <a:t>(</a:t>
            </a:r>
            <a:r>
              <a:rPr lang="en-US" sz="2000" b="1" dirty="0" smtClean="0"/>
              <a:t>1605</a:t>
            </a:r>
            <a:r>
              <a:rPr lang="en-US" sz="2000" dirty="0" smtClean="0"/>
              <a:t>) (Parte II. – </a:t>
            </a:r>
            <a:r>
              <a:rPr lang="en-US" sz="2000" b="1" dirty="0" smtClean="0"/>
              <a:t>1615</a:t>
            </a:r>
            <a:r>
              <a:rPr lang="en-US" sz="2000" dirty="0" smtClean="0"/>
              <a:t>).</a:t>
            </a:r>
          </a:p>
          <a:p>
            <a:pPr>
              <a:spcBef>
                <a:spcPts val="0"/>
              </a:spcBef>
            </a:pPr>
            <a:r>
              <a:rPr lang="en-US" b="1" dirty="0" err="1" smtClean="0"/>
              <a:t>Novelas</a:t>
            </a:r>
            <a:r>
              <a:rPr lang="en-US" b="1" dirty="0" smtClean="0"/>
              <a:t> </a:t>
            </a:r>
            <a:r>
              <a:rPr lang="en-US" b="1" dirty="0" err="1" smtClean="0"/>
              <a:t>Ejemplares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b="1" dirty="0" smtClean="0"/>
              <a:t>1613</a:t>
            </a:r>
            <a:r>
              <a:rPr lang="en-US" dirty="0" smtClean="0"/>
              <a:t>).</a:t>
            </a:r>
          </a:p>
          <a:p>
            <a:pPr>
              <a:spcBef>
                <a:spcPts val="0"/>
              </a:spcBef>
            </a:pPr>
            <a:r>
              <a:rPr lang="en-US" dirty="0" err="1" smtClean="0"/>
              <a:t>Ocho</a:t>
            </a:r>
            <a:r>
              <a:rPr lang="en-US" dirty="0" smtClean="0"/>
              <a:t> </a:t>
            </a:r>
            <a:r>
              <a:rPr lang="en-US" dirty="0" err="1" smtClean="0"/>
              <a:t>comedias</a:t>
            </a:r>
            <a:r>
              <a:rPr lang="en-US" dirty="0" smtClean="0"/>
              <a:t> y </a:t>
            </a:r>
            <a:r>
              <a:rPr lang="en-US" dirty="0" err="1" smtClean="0"/>
              <a:t>ocho</a:t>
            </a:r>
            <a:r>
              <a:rPr lang="en-US" dirty="0" smtClean="0"/>
              <a:t> </a:t>
            </a:r>
            <a:r>
              <a:rPr lang="en-US" dirty="0" err="1" smtClean="0"/>
              <a:t>entremeses</a:t>
            </a:r>
            <a:r>
              <a:rPr lang="en-US" dirty="0" smtClean="0"/>
              <a:t> (</a:t>
            </a:r>
            <a:r>
              <a:rPr lang="en-US" b="1" dirty="0" smtClean="0"/>
              <a:t>1615</a:t>
            </a:r>
            <a:r>
              <a:rPr lang="en-US" dirty="0" smtClean="0"/>
              <a:t>).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Los </a:t>
            </a:r>
            <a:r>
              <a:rPr lang="en-US" dirty="0" err="1" smtClean="0"/>
              <a:t>trabajos</a:t>
            </a:r>
            <a:r>
              <a:rPr lang="en-US" dirty="0" smtClean="0"/>
              <a:t> de </a:t>
            </a:r>
            <a:r>
              <a:rPr lang="en-US" b="1" dirty="0" err="1" smtClean="0"/>
              <a:t>Persiles</a:t>
            </a:r>
            <a:r>
              <a:rPr lang="en-US" b="1" dirty="0" smtClean="0"/>
              <a:t> y </a:t>
            </a:r>
            <a:r>
              <a:rPr lang="en-US" b="1" dirty="0" err="1" smtClean="0"/>
              <a:t>Sigismunda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b="1" dirty="0" smtClean="0"/>
              <a:t>1616</a:t>
            </a:r>
            <a:r>
              <a:rPr lang="en-US" dirty="0" smtClean="0"/>
              <a:t>).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Se </a:t>
            </a:r>
            <a:r>
              <a:rPr lang="en-US" dirty="0" err="1" smtClean="0"/>
              <a:t>casó</a:t>
            </a:r>
            <a:r>
              <a:rPr lang="en-US" dirty="0" smtClean="0"/>
              <a:t> con </a:t>
            </a:r>
            <a:r>
              <a:rPr lang="en-US" dirty="0" err="1" smtClean="0"/>
              <a:t>doña</a:t>
            </a:r>
            <a:r>
              <a:rPr lang="en-US" dirty="0" smtClean="0"/>
              <a:t> Catalina de Palacios, </a:t>
            </a:r>
            <a:r>
              <a:rPr lang="en-US" dirty="0" err="1" smtClean="0"/>
              <a:t>hija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familia</a:t>
            </a:r>
            <a:r>
              <a:rPr lang="en-US" dirty="0" smtClean="0"/>
              <a:t> </a:t>
            </a:r>
            <a:r>
              <a:rPr lang="en-US" dirty="0" err="1" smtClean="0"/>
              <a:t>rica</a:t>
            </a:r>
            <a:r>
              <a:rPr lang="en-US" dirty="0" smtClean="0"/>
              <a:t> en </a:t>
            </a:r>
          </a:p>
          <a:p>
            <a:pPr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b="1" dirty="0" smtClean="0"/>
              <a:t>1584</a:t>
            </a:r>
            <a:r>
              <a:rPr lang="en-US" dirty="0" smtClean="0"/>
              <a:t>.  No </a:t>
            </a:r>
            <a:r>
              <a:rPr lang="en-US" dirty="0" err="1" smtClean="0"/>
              <a:t>tuvieron</a:t>
            </a:r>
            <a:r>
              <a:rPr lang="en-US" dirty="0" smtClean="0"/>
              <a:t> </a:t>
            </a:r>
            <a:r>
              <a:rPr lang="en-US" dirty="0" err="1" smtClean="0"/>
              <a:t>hijos</a:t>
            </a:r>
            <a:r>
              <a:rPr lang="en-US" dirty="0" smtClean="0"/>
              <a:t>.  </a:t>
            </a:r>
            <a:r>
              <a:rPr lang="en-US" dirty="0" err="1" smtClean="0"/>
              <a:t>Tuvo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aventural</a:t>
            </a:r>
            <a:r>
              <a:rPr lang="en-US" dirty="0" smtClean="0"/>
              <a:t> </a:t>
            </a:r>
            <a:r>
              <a:rPr lang="en-US" dirty="0" err="1" smtClean="0"/>
              <a:t>amorosa</a:t>
            </a:r>
            <a:r>
              <a:rPr lang="en-US" dirty="0" smtClean="0"/>
              <a:t> con a </a:t>
            </a:r>
            <a:r>
              <a:rPr lang="en-US" dirty="0" err="1" smtClean="0"/>
              <a:t>actriz</a:t>
            </a:r>
            <a:r>
              <a:rPr lang="en-US" dirty="0" smtClean="0"/>
              <a:t> </a:t>
            </a:r>
          </a:p>
          <a:p>
            <a:pPr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Ana Franca de Rojas </a:t>
            </a:r>
            <a:r>
              <a:rPr lang="en-US" dirty="0" err="1" smtClean="0"/>
              <a:t>que</a:t>
            </a:r>
            <a:r>
              <a:rPr lang="en-US" dirty="0" smtClean="0"/>
              <a:t> le </a:t>
            </a:r>
            <a:r>
              <a:rPr lang="en-US" dirty="0" err="1" smtClean="0"/>
              <a:t>dio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hija</a:t>
            </a:r>
            <a:r>
              <a:rPr lang="en-US" dirty="0" smtClean="0"/>
              <a:t>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/>
              <a:t>Cervantes </a:t>
            </a:r>
            <a:r>
              <a:rPr lang="en-US" b="1" dirty="0" err="1" smtClean="0"/>
              <a:t>murió</a:t>
            </a:r>
            <a:r>
              <a:rPr lang="en-US" b="1" dirty="0" smtClean="0"/>
              <a:t> el 23 de </a:t>
            </a:r>
            <a:r>
              <a:rPr lang="en-US" b="1" dirty="0" err="1" smtClean="0"/>
              <a:t>abril</a:t>
            </a:r>
            <a:r>
              <a:rPr lang="en-US" b="1" dirty="0" smtClean="0"/>
              <a:t> de 1616, </a:t>
            </a:r>
          </a:p>
          <a:p>
            <a:pPr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/>
              <a:t> </a:t>
            </a:r>
            <a:r>
              <a:rPr lang="en-US" b="1" dirty="0" smtClean="0"/>
              <a:t>    EL MISMO </a:t>
            </a:r>
            <a:r>
              <a:rPr lang="en-US" b="1" dirty="0" err="1" smtClean="0"/>
              <a:t>DíA</a:t>
            </a:r>
            <a:r>
              <a:rPr lang="en-US" b="1" dirty="0" smtClean="0"/>
              <a:t> Y </a:t>
            </a:r>
            <a:r>
              <a:rPr lang="en-US" b="1" dirty="0" err="1" smtClean="0"/>
              <a:t>AñO</a:t>
            </a:r>
            <a:r>
              <a:rPr lang="en-US" b="1" dirty="0" smtClean="0"/>
              <a:t> QUE SHAKESPEARE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1950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295400"/>
            <a:ext cx="6705600" cy="6096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Nuestra</a:t>
            </a:r>
            <a:r>
              <a:rPr lang="en-US" sz="2800" dirty="0" smtClean="0"/>
              <a:t> </a:t>
            </a:r>
            <a:r>
              <a:rPr lang="en-US" sz="2800" dirty="0" err="1" smtClean="0"/>
              <a:t>novela</a:t>
            </a:r>
            <a:r>
              <a:rPr lang="en-US" sz="2800" dirty="0" smtClean="0"/>
              <a:t>:</a:t>
            </a:r>
            <a:br>
              <a:rPr lang="en-US" sz="2800" dirty="0" smtClean="0"/>
            </a:br>
            <a:r>
              <a:rPr lang="en-US" sz="2800" b="1" i="1" dirty="0" smtClean="0">
                <a:solidFill>
                  <a:srgbClr val="FF0000"/>
                </a:solidFill>
              </a:rPr>
              <a:t>Don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quijote</a:t>
            </a:r>
            <a:r>
              <a:rPr lang="en-US" sz="2800" b="1" i="1" dirty="0" smtClean="0">
                <a:solidFill>
                  <a:srgbClr val="FF0000"/>
                </a:solidFill>
              </a:rPr>
              <a:t>  </a:t>
            </a:r>
            <a:r>
              <a:rPr lang="en-US" sz="2800" b="1" i="1" dirty="0" smtClean="0"/>
              <a:t>de la </a:t>
            </a:r>
            <a:r>
              <a:rPr lang="en-US" sz="2800" b="1" i="1" dirty="0" err="1" smtClean="0"/>
              <a:t>mancha</a:t>
            </a:r>
            <a:endParaRPr lang="en-US" sz="2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57400"/>
            <a:ext cx="7086600" cy="3581400"/>
          </a:xfrm>
        </p:spPr>
        <p:txBody>
          <a:bodyPr/>
          <a:lstStyle/>
          <a:p>
            <a:r>
              <a:rPr lang="en-US" dirty="0" err="1" smtClean="0"/>
              <a:t>Fue</a:t>
            </a:r>
            <a:r>
              <a:rPr lang="en-US" dirty="0" smtClean="0"/>
              <a:t> </a:t>
            </a:r>
            <a:r>
              <a:rPr lang="en-US" dirty="0" err="1" smtClean="0"/>
              <a:t>publicado</a:t>
            </a:r>
            <a:r>
              <a:rPr lang="en-US" dirty="0" smtClean="0"/>
              <a:t> en </a:t>
            </a:r>
            <a:r>
              <a:rPr lang="en-US" b="1" dirty="0" smtClean="0"/>
              <a:t>1605</a:t>
            </a:r>
            <a:r>
              <a:rPr lang="en-US" dirty="0" smtClean="0"/>
              <a:t>. (Era la </a:t>
            </a:r>
            <a:r>
              <a:rPr lang="en-US" sz="2400" b="1" dirty="0" err="1" smtClean="0">
                <a:solidFill>
                  <a:srgbClr val="EE4CCF"/>
                </a:solidFill>
              </a:rPr>
              <a:t>primera</a:t>
            </a:r>
            <a:r>
              <a:rPr lang="en-US" sz="2400" b="1" dirty="0" smtClean="0">
                <a:solidFill>
                  <a:srgbClr val="EE4CCF"/>
                </a:solidFill>
              </a:rPr>
              <a:t> </a:t>
            </a:r>
            <a:r>
              <a:rPr lang="en-US" sz="2400" b="1" dirty="0" err="1" smtClean="0">
                <a:solidFill>
                  <a:srgbClr val="EE4CCF"/>
                </a:solidFill>
              </a:rPr>
              <a:t>novela</a:t>
            </a:r>
            <a:r>
              <a:rPr lang="en-US" sz="2400" b="1" dirty="0" smtClean="0">
                <a:solidFill>
                  <a:srgbClr val="EE4CCF"/>
                </a:solidFill>
              </a:rPr>
              <a:t> </a:t>
            </a:r>
            <a:r>
              <a:rPr lang="en-US" sz="2400" b="1" dirty="0" err="1" smtClean="0">
                <a:solidFill>
                  <a:srgbClr val="EE4CCF"/>
                </a:solidFill>
              </a:rPr>
              <a:t>moderna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Originalmente</a:t>
            </a:r>
            <a:r>
              <a:rPr lang="en-US" dirty="0" smtClean="0"/>
              <a:t> </a:t>
            </a:r>
            <a:r>
              <a:rPr lang="en-US" dirty="0" err="1" smtClean="0"/>
              <a:t>fue</a:t>
            </a:r>
            <a:r>
              <a:rPr lang="en-US" dirty="0" smtClean="0"/>
              <a:t> </a:t>
            </a:r>
            <a:r>
              <a:rPr lang="en-US" dirty="0" err="1" smtClean="0"/>
              <a:t>publicado</a:t>
            </a:r>
            <a:r>
              <a:rPr lang="en-US" dirty="0" smtClean="0"/>
              <a:t> en el </a:t>
            </a:r>
            <a:r>
              <a:rPr lang="en-US" dirty="0" err="1" smtClean="0"/>
              <a:t>periódico</a:t>
            </a:r>
            <a:r>
              <a:rPr lang="en-US" dirty="0" smtClean="0"/>
              <a:t> – </a:t>
            </a:r>
            <a:r>
              <a:rPr lang="en-US" dirty="0" err="1" smtClean="0"/>
              <a:t>unos</a:t>
            </a:r>
            <a:r>
              <a:rPr lang="en-US" dirty="0" smtClean="0"/>
              <a:t> </a:t>
            </a:r>
            <a:r>
              <a:rPr lang="en-US" dirty="0" err="1" smtClean="0"/>
              <a:t>capítulos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semana</a:t>
            </a:r>
            <a:r>
              <a:rPr lang="en-US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Era </a:t>
            </a:r>
            <a:r>
              <a:rPr lang="en-US" dirty="0" err="1" smtClean="0"/>
              <a:t>muy</a:t>
            </a:r>
            <a:r>
              <a:rPr lang="en-US" dirty="0" smtClean="0"/>
              <a:t> popular. </a:t>
            </a:r>
            <a:r>
              <a:rPr lang="en-US" dirty="0" err="1" smtClean="0"/>
              <a:t>Porque</a:t>
            </a:r>
            <a:r>
              <a:rPr lang="en-US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en-US" dirty="0"/>
              <a:t>e</a:t>
            </a:r>
            <a:r>
              <a:rPr lang="en-US" dirty="0" smtClean="0"/>
              <a:t>ra </a:t>
            </a:r>
            <a:r>
              <a:rPr lang="en-US" dirty="0" err="1" smtClean="0"/>
              <a:t>como</a:t>
            </a:r>
            <a:r>
              <a:rPr lang="en-US" dirty="0" smtClean="0"/>
              <a:t>  </a:t>
            </a:r>
            <a:r>
              <a:rPr lang="en-US" dirty="0"/>
              <a:t>l</a:t>
            </a:r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llamamos</a:t>
            </a:r>
            <a:r>
              <a:rPr lang="en-US" dirty="0" smtClean="0"/>
              <a:t> hoy un “best seller”.</a:t>
            </a:r>
          </a:p>
          <a:p>
            <a:pPr lvl="1">
              <a:spcBef>
                <a:spcPts val="0"/>
              </a:spcBef>
            </a:pPr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 err="1" smtClean="0"/>
              <a:t>había</a:t>
            </a:r>
            <a:r>
              <a:rPr lang="en-US" dirty="0" smtClean="0"/>
              <a:t> </a:t>
            </a:r>
            <a:r>
              <a:rPr lang="en-US" dirty="0" err="1" smtClean="0"/>
              <a:t>muchas</a:t>
            </a:r>
            <a:r>
              <a:rPr lang="en-US" dirty="0" smtClean="0"/>
              <a:t> </a:t>
            </a:r>
            <a:r>
              <a:rPr lang="en-US" dirty="0" err="1" smtClean="0"/>
              <a:t>cosas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leer.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¡</a:t>
            </a:r>
            <a:r>
              <a:rPr lang="en-US" dirty="0" err="1" smtClean="0"/>
              <a:t>solamente</a:t>
            </a:r>
            <a:r>
              <a:rPr lang="en-US" dirty="0" smtClean="0"/>
              <a:t> la </a:t>
            </a:r>
            <a:r>
              <a:rPr lang="en-US" dirty="0" err="1" smtClean="0"/>
              <a:t>Biblia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traducciones</a:t>
            </a:r>
            <a:r>
              <a:rPr lang="en-US" dirty="0" smtClean="0"/>
              <a:t> en el </a:t>
            </a:r>
            <a:r>
              <a:rPr lang="en-US" dirty="0" err="1" smtClean="0"/>
              <a:t>mundo</a:t>
            </a:r>
            <a:r>
              <a:rPr lang="en-US" dirty="0" smtClean="0"/>
              <a:t>!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Era popular con </a:t>
            </a:r>
            <a:r>
              <a:rPr lang="en-US" dirty="0" err="1" smtClean="0"/>
              <a:t>todos</a:t>
            </a:r>
            <a:r>
              <a:rPr lang="en-US" dirty="0"/>
              <a:t> </a:t>
            </a:r>
            <a:r>
              <a:rPr lang="en-US" dirty="0" smtClean="0"/>
              <a:t>– no </a:t>
            </a:r>
            <a:r>
              <a:rPr lang="en-US" dirty="0" err="1" smtClean="0"/>
              <a:t>solamente</a:t>
            </a:r>
            <a:r>
              <a:rPr lang="en-US" dirty="0" smtClean="0"/>
              <a:t> con la </a:t>
            </a:r>
            <a:r>
              <a:rPr lang="en-US" dirty="0" err="1" smtClean="0"/>
              <a:t>monarquía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Era popular 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sz="2000" b="1" dirty="0" err="1" smtClean="0">
                <a:solidFill>
                  <a:srgbClr val="EE4CCF"/>
                </a:solidFill>
              </a:rPr>
              <a:t>comedia</a:t>
            </a:r>
            <a:r>
              <a:rPr lang="en-US" sz="2000" b="1" dirty="0" smtClean="0">
                <a:solidFill>
                  <a:srgbClr val="EE4CCF"/>
                </a:solidFill>
              </a:rPr>
              <a:t> </a:t>
            </a:r>
            <a:r>
              <a:rPr lang="en-US" dirty="0" smtClean="0"/>
              <a:t>y no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profundidad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878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388</TotalTime>
  <Words>692</Words>
  <Application>Microsoft Office PowerPoint</Application>
  <PresentationFormat>On-screen Show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Couture</vt:lpstr>
      <vt:lpstr>Don Quijote Por Miguel de Cervantes de Saavedra </vt:lpstr>
      <vt:lpstr>Miguel de Cervantes Saavedra (1547-1616)</vt:lpstr>
      <vt:lpstr> Más historia de Cervantes: el ejército                      </vt:lpstr>
      <vt:lpstr>Más historia de Cervantes: Viajes y piratas</vt:lpstr>
      <vt:lpstr>Más historia de Cervantes: Su esclavitud (enslavement)</vt:lpstr>
      <vt:lpstr>Más historia de Cervantes: vuelve a españa por fin</vt:lpstr>
      <vt:lpstr>La perspectiva de cervantes</vt:lpstr>
      <vt:lpstr>La literaratura de Cervantes Cultiva la poesía y la novela en España. . </vt:lpstr>
      <vt:lpstr>Nuestra novela: Don quijote  de la mancha</vt:lpstr>
      <vt:lpstr>Temas</vt:lpstr>
      <vt:lpstr> La mancha</vt:lpstr>
      <vt:lpstr>PowerPoint Presentation</vt:lpstr>
    </vt:vector>
  </TitlesOfParts>
  <Company>Hillsboro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Paisley, Katherine</dc:creator>
  <cp:lastModifiedBy>Paisley, Katherine</cp:lastModifiedBy>
  <cp:revision>33</cp:revision>
  <dcterms:created xsi:type="dcterms:W3CDTF">2012-10-25T18:19:34Z</dcterms:created>
  <dcterms:modified xsi:type="dcterms:W3CDTF">2012-10-26T20:40:46Z</dcterms:modified>
</cp:coreProperties>
</file>