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C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DB295C-2D9A-4EC5-8EC4-DA5A7B628A0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09887F-B6D9-4F0C-A538-92C80C4A84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80772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/>
              <a:t>Don </a:t>
            </a:r>
            <a:r>
              <a:rPr lang="en-US" sz="6000" b="1" i="1" dirty="0" err="1" smtClean="0"/>
              <a:t>Quijote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/>
              <a:t>Por</a:t>
            </a:r>
            <a:r>
              <a:rPr lang="en-US" sz="2000" dirty="0"/>
              <a:t> Miguel de </a:t>
            </a:r>
            <a:r>
              <a:rPr lang="en-US" sz="2000" b="1" dirty="0">
                <a:solidFill>
                  <a:srgbClr val="EE4CCF"/>
                </a:solidFill>
              </a:rPr>
              <a:t>Cervantes </a:t>
            </a:r>
            <a:r>
              <a:rPr lang="en-US" sz="2000" dirty="0"/>
              <a:t>de </a:t>
            </a:r>
            <a:r>
              <a:rPr lang="en-US" sz="2000" dirty="0" err="1"/>
              <a:t>Saavedra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44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Lecture </a:t>
            </a:r>
            <a:r>
              <a:rPr lang="en-US" sz="3600" b="1" dirty="0" smtClean="0">
                <a:solidFill>
                  <a:srgbClr val="00B0F0"/>
                </a:solidFill>
              </a:rPr>
              <a:t>Notes</a:t>
            </a:r>
          </a:p>
          <a:p>
            <a:r>
              <a:rPr lang="en-US" sz="3600" b="1" dirty="0" err="1" smtClean="0">
                <a:solidFill>
                  <a:srgbClr val="00B0F0"/>
                </a:solidFill>
              </a:rPr>
              <a:t>Temas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20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Temas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obra</a:t>
            </a:r>
            <a:r>
              <a:rPr lang="en-US" sz="2800" b="1" dirty="0" smtClean="0"/>
              <a:t> de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contrastes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ctr"/>
            <a:r>
              <a:rPr lang="en-US" sz="2400" b="1" dirty="0" smtClean="0"/>
              <a:t>El </a:t>
            </a:r>
            <a:r>
              <a:rPr lang="en-US" sz="2400" b="1" dirty="0" err="1" smtClean="0"/>
              <a:t>miedo</a:t>
            </a:r>
            <a:r>
              <a:rPr lang="en-US" sz="2400" b="1" dirty="0"/>
              <a:t> </a:t>
            </a:r>
            <a:r>
              <a:rPr lang="en-US" sz="2400" b="1" dirty="0" smtClean="0"/>
              <a:t>y  el valor</a:t>
            </a:r>
          </a:p>
          <a:p>
            <a:pPr marL="342900" indent="-342900" algn="ctr"/>
            <a:r>
              <a:rPr lang="en-US" sz="2400" b="1" dirty="0" smtClean="0"/>
              <a:t>La </a:t>
            </a:r>
            <a:r>
              <a:rPr lang="en-US" sz="2400" b="1" dirty="0" err="1" smtClean="0"/>
              <a:t>guerra</a:t>
            </a:r>
            <a:r>
              <a:rPr lang="en-US" sz="2400" b="1" dirty="0" smtClean="0"/>
              <a:t> y la </a:t>
            </a:r>
            <a:r>
              <a:rPr lang="en-US" sz="2400" b="1" dirty="0" err="1" smtClean="0"/>
              <a:t>paz</a:t>
            </a:r>
            <a:endParaRPr lang="en-US" sz="2400" b="1" dirty="0" smtClean="0"/>
          </a:p>
          <a:p>
            <a:pPr marL="342900" indent="-342900" algn="ctr"/>
            <a:r>
              <a:rPr lang="en-US" sz="2400" b="1" dirty="0" smtClean="0"/>
              <a:t>La </a:t>
            </a:r>
            <a:r>
              <a:rPr lang="en-US" sz="2400" b="1" dirty="0" err="1" smtClean="0"/>
              <a:t>verdad</a:t>
            </a:r>
            <a:r>
              <a:rPr lang="en-US" sz="2400" b="1" dirty="0" smtClean="0"/>
              <a:t> y la </a:t>
            </a:r>
            <a:r>
              <a:rPr lang="en-US" sz="2400" b="1" dirty="0" err="1" smtClean="0"/>
              <a:t>fantasía</a:t>
            </a:r>
            <a:endParaRPr lang="en-US" sz="2400" b="1" dirty="0" smtClean="0"/>
          </a:p>
          <a:p>
            <a:pPr marL="342900" indent="-342900" algn="ctr"/>
            <a:r>
              <a:rPr lang="en-US" sz="2400" b="1" dirty="0" smtClean="0"/>
              <a:t>La </a:t>
            </a:r>
            <a:r>
              <a:rPr lang="en-US" sz="2400" b="1" dirty="0" err="1" smtClean="0"/>
              <a:t>justicia</a:t>
            </a:r>
            <a:r>
              <a:rPr lang="en-US" sz="2400" b="1" dirty="0" smtClean="0"/>
              <a:t> y la </a:t>
            </a:r>
            <a:r>
              <a:rPr lang="en-US" sz="2400" b="1" dirty="0" err="1" smtClean="0"/>
              <a:t>injusticia</a:t>
            </a:r>
            <a:endParaRPr lang="en-US" sz="2400" b="1" dirty="0" smtClean="0"/>
          </a:p>
          <a:p>
            <a:pPr marL="342900" indent="-342900" algn="ctr"/>
            <a:r>
              <a:rPr lang="en-US" sz="2400" b="1" dirty="0" smtClean="0"/>
              <a:t>La </a:t>
            </a:r>
            <a:r>
              <a:rPr lang="en-US" sz="2400" b="1" dirty="0" err="1" smtClean="0"/>
              <a:t>riqueza</a:t>
            </a:r>
            <a:r>
              <a:rPr lang="en-US" sz="2400" b="1" dirty="0" smtClean="0"/>
              <a:t> y  la </a:t>
            </a:r>
            <a:r>
              <a:rPr lang="en-US" sz="2400" b="1" dirty="0" err="1" smtClean="0"/>
              <a:t>pobreza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5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334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Temas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 smtClean="0"/>
              <a:t>el </a:t>
            </a:r>
            <a:r>
              <a:rPr lang="en-US" sz="2800" b="1" i="1" dirty="0" err="1" smtClean="0">
                <a:solidFill>
                  <a:srgbClr val="EE4CCF"/>
                </a:solidFill>
              </a:rPr>
              <a:t>quijotísmo</a:t>
            </a:r>
            <a:endParaRPr lang="en-US" sz="2800" i="1" dirty="0">
              <a:solidFill>
                <a:srgbClr val="EE4C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3200401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000" dirty="0" smtClean="0"/>
              <a:t>Se </a:t>
            </a:r>
            <a:r>
              <a:rPr lang="en-US" sz="2000" dirty="0" err="1" smtClean="0"/>
              <a:t>refierna</a:t>
            </a:r>
            <a:r>
              <a:rPr lang="en-US" sz="2000" dirty="0" smtClean="0"/>
              <a:t> a la </a:t>
            </a:r>
            <a:r>
              <a:rPr lang="en-US" sz="2000" dirty="0" err="1" smtClean="0"/>
              <a:t>calidad</a:t>
            </a:r>
            <a:r>
              <a:rPr lang="en-US" sz="2000" dirty="0" smtClean="0"/>
              <a:t> (quality) del hombre, </a:t>
            </a:r>
            <a:r>
              <a:rPr lang="en-US" sz="2000" b="1" dirty="0" smtClean="0"/>
              <a:t>el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diferente</a:t>
            </a:r>
            <a:r>
              <a:rPr lang="en-US" sz="2000" b="1" dirty="0" smtClean="0"/>
              <a:t> </a:t>
            </a:r>
            <a:r>
              <a:rPr lang="en-US" sz="2000" dirty="0" smtClean="0"/>
              <a:t>(being “different”) al </a:t>
            </a:r>
            <a:r>
              <a:rPr lang="en-US" sz="2000" dirty="0" err="1" smtClean="0"/>
              <a:t>mundo</a:t>
            </a:r>
            <a:r>
              <a:rPr lang="en-US" sz="2000" dirty="0" smtClean="0"/>
              <a:t> en el </a:t>
            </a:r>
            <a:r>
              <a:rPr lang="en-US" sz="2000" dirty="0" err="1" smtClean="0"/>
              <a:t>que</a:t>
            </a:r>
            <a:r>
              <a:rPr lang="en-US" sz="2000" dirty="0" smtClean="0"/>
              <a:t> se </a:t>
            </a:r>
            <a:r>
              <a:rPr lang="en-US" sz="2000" dirty="0" err="1" smtClean="0"/>
              <a:t>encuentra</a:t>
            </a:r>
            <a:r>
              <a:rPr lang="en-US" sz="2000" dirty="0" smtClean="0"/>
              <a:t> y </a:t>
            </a:r>
            <a:r>
              <a:rPr lang="en-US" sz="2000" b="1" dirty="0" err="1" smtClean="0"/>
              <a:t>ir</a:t>
            </a:r>
            <a:r>
              <a:rPr lang="en-US" sz="2000" b="1" dirty="0" smtClean="0"/>
              <a:t> contra el </a:t>
            </a:r>
            <a:r>
              <a:rPr lang="en-US" sz="2000" b="1" dirty="0" err="1" smtClean="0"/>
              <a:t>corriente</a:t>
            </a:r>
            <a:r>
              <a:rPr lang="en-US" sz="2000" b="1" dirty="0" smtClean="0"/>
              <a:t> </a:t>
            </a:r>
            <a:r>
              <a:rPr lang="en-US" sz="2000" dirty="0" smtClean="0"/>
              <a:t>(going against the current) en </a:t>
            </a:r>
            <a:r>
              <a:rPr lang="en-US" sz="2000" b="1" dirty="0" err="1" smtClean="0"/>
              <a:t>busca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justicia</a:t>
            </a:r>
            <a:r>
              <a:rPr lang="en-US" sz="2000" dirty="0" smtClean="0">
                <a:solidFill>
                  <a:srgbClr val="EE4CCF"/>
                </a:solidFill>
              </a:rPr>
              <a:t>.  </a:t>
            </a:r>
            <a:r>
              <a:rPr lang="en-US" sz="2000" dirty="0" smtClean="0"/>
              <a:t>El hombre </a:t>
            </a:r>
            <a:r>
              <a:rPr lang="en-US" sz="2000" b="1" i="1" dirty="0" err="1" smtClean="0">
                <a:solidFill>
                  <a:srgbClr val="EE4CCF"/>
                </a:solidFill>
              </a:rPr>
              <a:t>quijotesco</a:t>
            </a:r>
            <a:r>
              <a:rPr lang="en-US" sz="2000" b="1" i="1" dirty="0" smtClean="0">
                <a:solidFill>
                  <a:srgbClr val="EE4CCF"/>
                </a:solidFill>
              </a:rPr>
              <a:t> </a:t>
            </a:r>
            <a:r>
              <a:rPr lang="en-US" sz="2000" dirty="0" err="1" smtClean="0"/>
              <a:t>demuestra</a:t>
            </a:r>
            <a:r>
              <a:rPr lang="en-US" sz="2000" dirty="0" smtClean="0"/>
              <a:t> la </a:t>
            </a:r>
            <a:r>
              <a:rPr lang="en-US" sz="2000" dirty="0" err="1" smtClean="0"/>
              <a:t>capacidad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visionario</a:t>
            </a:r>
            <a:r>
              <a:rPr lang="en-US" sz="2000" dirty="0" smtClean="0"/>
              <a:t> (visionary).  A </a:t>
            </a:r>
            <a:r>
              <a:rPr lang="en-US" sz="2000" dirty="0" err="1" smtClean="0"/>
              <a:t>veces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parece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</a:t>
            </a:r>
            <a:r>
              <a:rPr lang="en-US" sz="2000" b="1" dirty="0" smtClean="0"/>
              <a:t> un loco</a:t>
            </a:r>
            <a:r>
              <a:rPr lang="en-US" sz="2000" dirty="0" smtClean="0">
                <a:solidFill>
                  <a:srgbClr val="EE4CCF"/>
                </a:solidFill>
              </a:rPr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los </a:t>
            </a:r>
            <a:r>
              <a:rPr lang="en-US" sz="2000" dirty="0" err="1" smtClean="0"/>
              <a:t>demás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ideas, y a </a:t>
            </a:r>
            <a:r>
              <a:rPr lang="en-US" sz="2000" dirty="0" err="1" smtClean="0"/>
              <a:t>veces</a:t>
            </a:r>
            <a:r>
              <a:rPr lang="en-US" sz="2000" dirty="0" smtClean="0"/>
              <a:t> </a:t>
            </a:r>
            <a:r>
              <a:rPr lang="en-US" sz="2000" dirty="0" err="1" smtClean="0"/>
              <a:t>deja</a:t>
            </a:r>
            <a:r>
              <a:rPr lang="en-US" sz="2000" dirty="0" smtClean="0"/>
              <a:t> la </a:t>
            </a:r>
            <a:r>
              <a:rPr lang="en-US" sz="2000" dirty="0" err="1" smtClean="0"/>
              <a:t>cosas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peores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sym typeface="Wingdings" pitchFamily="2" charset="2"/>
              </a:rPr>
              <a:t> </a:t>
            </a:r>
            <a:r>
              <a:rPr lang="en-US" sz="2000" dirty="0" smtClean="0"/>
              <a:t>(worse).  El hombre</a:t>
            </a:r>
            <a:r>
              <a:rPr lang="en-US" sz="2000" b="1" i="1" dirty="0" smtClean="0">
                <a:solidFill>
                  <a:srgbClr val="EE4CCF"/>
                </a:solidFill>
              </a:rPr>
              <a:t> </a:t>
            </a:r>
            <a:r>
              <a:rPr lang="en-US" sz="2000" b="1" i="1" dirty="0" err="1" smtClean="0">
                <a:solidFill>
                  <a:srgbClr val="EE4CCF"/>
                </a:solidFill>
              </a:rPr>
              <a:t>quijotesco</a:t>
            </a:r>
            <a:r>
              <a:rPr lang="en-US" sz="2000" b="1" i="1" dirty="0" smtClean="0">
                <a:solidFill>
                  <a:srgbClr val="EE4CCF"/>
                </a:solidFill>
              </a:rPr>
              <a:t> </a:t>
            </a:r>
            <a:r>
              <a:rPr lang="en-US" sz="2000" b="1" dirty="0" err="1" smtClean="0"/>
              <a:t>deja</a:t>
            </a:r>
            <a:r>
              <a:rPr lang="en-US" sz="2000" b="1" dirty="0" smtClean="0"/>
              <a:t> lo material </a:t>
            </a:r>
            <a:r>
              <a:rPr lang="en-US" sz="2000" dirty="0" smtClean="0"/>
              <a:t>a favor de </a:t>
            </a:r>
            <a:r>
              <a:rPr lang="en-US" sz="2000" dirty="0" err="1" smtClean="0"/>
              <a:t>reformar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institución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</a:t>
            </a:r>
            <a:r>
              <a:rPr lang="en-US" sz="2000" dirty="0" smtClean="0"/>
              <a:t>, de </a:t>
            </a:r>
            <a:r>
              <a:rPr lang="en-US" sz="2000" dirty="0" err="1" smtClean="0"/>
              <a:t>cambiar</a:t>
            </a:r>
            <a:r>
              <a:rPr lang="en-US" sz="2000" dirty="0" smtClean="0"/>
              <a:t> el </a:t>
            </a:r>
            <a:r>
              <a:rPr lang="en-US" sz="2000" dirty="0" err="1" smtClean="0"/>
              <a:t>mundo</a:t>
            </a:r>
            <a:r>
              <a:rPr lang="en-US" sz="2000" dirty="0" smtClean="0"/>
              <a:t>.  </a:t>
            </a:r>
            <a:r>
              <a:rPr lang="en-US" sz="2000" dirty="0" err="1" smtClean="0"/>
              <a:t>Muchas</a:t>
            </a:r>
            <a:r>
              <a:rPr lang="en-US" sz="2000" dirty="0" smtClean="0"/>
              <a:t> </a:t>
            </a:r>
            <a:r>
              <a:rPr lang="en-US" sz="2000" dirty="0" err="1" smtClean="0"/>
              <a:t>veces</a:t>
            </a:r>
            <a:r>
              <a:rPr lang="en-US" sz="2000" dirty="0" smtClean="0"/>
              <a:t> </a:t>
            </a:r>
            <a:r>
              <a:rPr lang="en-US" sz="2000" dirty="0" err="1" smtClean="0"/>
              <a:t>sus</a:t>
            </a:r>
            <a:r>
              <a:rPr lang="en-US" sz="2000" dirty="0" smtClean="0"/>
              <a:t> </a:t>
            </a:r>
            <a:r>
              <a:rPr lang="en-US" sz="2000" dirty="0" err="1" smtClean="0"/>
              <a:t>esfuerzos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resultan</a:t>
            </a:r>
            <a:r>
              <a:rPr lang="en-US" sz="2000" dirty="0" smtClean="0"/>
              <a:t> en </a:t>
            </a:r>
            <a:r>
              <a:rPr lang="en-US" sz="2000" dirty="0" err="1" smtClean="0"/>
              <a:t>grandes</a:t>
            </a:r>
            <a:r>
              <a:rPr lang="en-US" sz="2000" dirty="0" smtClean="0"/>
              <a:t> </a:t>
            </a:r>
            <a:r>
              <a:rPr lang="en-US" sz="2000" dirty="0" err="1" smtClean="0"/>
              <a:t>hazañas</a:t>
            </a:r>
            <a:r>
              <a:rPr lang="en-US" sz="2000" dirty="0" smtClean="0"/>
              <a:t> (great deeds) y </a:t>
            </a:r>
            <a:r>
              <a:rPr lang="en-US" sz="2000" dirty="0" err="1" smtClean="0"/>
              <a:t>reformas</a:t>
            </a:r>
            <a:r>
              <a:rPr lang="en-US" sz="2000" dirty="0" smtClean="0"/>
              <a:t>.  </a:t>
            </a:r>
            <a:r>
              <a:rPr lang="en-US" sz="2000" dirty="0" err="1" smtClean="0"/>
              <a:t>Algunos</a:t>
            </a:r>
            <a:r>
              <a:rPr lang="en-US" sz="2000" dirty="0" smtClean="0"/>
              <a:t> </a:t>
            </a:r>
            <a:r>
              <a:rPr lang="en-US" sz="2000" dirty="0" err="1" smtClean="0"/>
              <a:t>ejémplos</a:t>
            </a:r>
            <a:r>
              <a:rPr lang="en-US" sz="2000" dirty="0" smtClean="0"/>
              <a:t> de </a:t>
            </a:r>
            <a:r>
              <a:rPr lang="en-US" sz="2000" dirty="0" err="1" smtClean="0"/>
              <a:t>individuos</a:t>
            </a: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EE4CCF"/>
                </a:solidFill>
              </a:rPr>
              <a:t>quijtescos</a:t>
            </a:r>
            <a:r>
              <a:rPr lang="en-US" sz="2000" dirty="0" smtClean="0"/>
              <a:t> son :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Juana de Arco,  Martin Luther King, Santa Teresa y Susan B. Anthony.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Ejémplos</a:t>
            </a:r>
            <a:r>
              <a:rPr lang="en-US" b="1" dirty="0" smtClean="0"/>
              <a:t> de </a:t>
            </a:r>
            <a:r>
              <a:rPr lang="en-US" b="1" dirty="0" err="1" smtClean="0"/>
              <a:t>Temas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el </a:t>
            </a:r>
            <a:r>
              <a:rPr lang="en-US" b="1" i="1" dirty="0" err="1">
                <a:solidFill>
                  <a:srgbClr val="EE4CCF"/>
                </a:solidFill>
              </a:rPr>
              <a:t>quijotísmo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467600" cy="3048001"/>
          </a:xfrm>
        </p:spPr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Quijote</a:t>
            </a:r>
            <a:r>
              <a:rPr lang="en-US" dirty="0" smtClean="0"/>
              <a:t> se </a:t>
            </a:r>
            <a:r>
              <a:rPr lang="en-US" dirty="0" err="1" smtClean="0"/>
              <a:t>obsesiona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la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nobles.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liberar</a:t>
            </a:r>
            <a:r>
              <a:rPr lang="en-US" dirty="0" smtClean="0"/>
              <a:t> a Andrés, </a:t>
            </a:r>
            <a:r>
              <a:rPr lang="en-US" dirty="0" err="1" smtClean="0"/>
              <a:t>pero</a:t>
            </a:r>
            <a:r>
              <a:rPr lang="en-US" dirty="0" smtClean="0"/>
              <a:t> Juan </a:t>
            </a:r>
            <a:r>
              <a:rPr lang="en-US" dirty="0" err="1" smtClean="0"/>
              <a:t>Haldudo</a:t>
            </a:r>
            <a:r>
              <a:rPr lang="en-US" dirty="0" smtClean="0"/>
              <a:t> </a:t>
            </a:r>
            <a:r>
              <a:rPr lang="en-US" dirty="0" err="1" smtClean="0"/>
              <a:t>vueve</a:t>
            </a:r>
            <a:r>
              <a:rPr lang="en-US" dirty="0" smtClean="0"/>
              <a:t>  a </a:t>
            </a:r>
            <a:r>
              <a:rPr lang="en-US" dirty="0" err="1" smtClean="0"/>
              <a:t>azotar</a:t>
            </a:r>
            <a:r>
              <a:rPr lang="en-US" dirty="0" smtClean="0"/>
              <a:t> (to whip)lo  con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furia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Libera</a:t>
            </a:r>
            <a:r>
              <a:rPr lang="en-US" dirty="0" smtClean="0"/>
              <a:t> a los </a:t>
            </a:r>
            <a:r>
              <a:rPr lang="en-US" dirty="0" err="1" smtClean="0"/>
              <a:t>galeotes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Ginés</a:t>
            </a:r>
            <a:r>
              <a:rPr lang="en-US" dirty="0" smtClean="0"/>
              <a:t> de </a:t>
            </a:r>
            <a:r>
              <a:rPr lang="en-US" dirty="0" err="1" smtClean="0"/>
              <a:t>Pasamonte</a:t>
            </a:r>
            <a:r>
              <a:rPr lang="en-US" dirty="0" smtClean="0"/>
              <a:t> lo </a:t>
            </a:r>
            <a:r>
              <a:rPr lang="en-US" dirty="0" err="1" smtClean="0"/>
              <a:t>ataca</a:t>
            </a:r>
            <a:r>
              <a:rPr lang="en-US" dirty="0" smtClean="0"/>
              <a:t> y le </a:t>
            </a:r>
            <a:r>
              <a:rPr lang="en-US" dirty="0" err="1" smtClean="0"/>
              <a:t>roba</a:t>
            </a:r>
            <a:r>
              <a:rPr lang="en-US" dirty="0" smtClean="0"/>
              <a:t> el </a:t>
            </a:r>
            <a:r>
              <a:rPr lang="en-US" dirty="0" err="1" smtClean="0"/>
              <a:t>asno</a:t>
            </a:r>
            <a:r>
              <a:rPr lang="en-US" dirty="0" smtClean="0"/>
              <a:t> a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Sancho.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Quijote</a:t>
            </a:r>
            <a:r>
              <a:rPr lang="en-US" dirty="0" smtClean="0"/>
              <a:t> </a:t>
            </a:r>
            <a:r>
              <a:rPr lang="en-US" dirty="0" err="1" smtClean="0"/>
              <a:t>siente</a:t>
            </a:r>
            <a:r>
              <a:rPr lang="en-US" dirty="0" smtClean="0"/>
              <a:t> </a:t>
            </a:r>
            <a:r>
              <a:rPr lang="en-US" dirty="0" err="1" smtClean="0"/>
              <a:t>simpatía</a:t>
            </a:r>
            <a:r>
              <a:rPr lang="en-US" dirty="0" smtClean="0"/>
              <a:t>  </a:t>
            </a:r>
            <a:r>
              <a:rPr lang="en-US" dirty="0" err="1" smtClean="0"/>
              <a:t>por</a:t>
            </a:r>
            <a:r>
              <a:rPr lang="en-US" dirty="0" smtClean="0"/>
              <a:t> Sancho y le 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cuatros</a:t>
            </a:r>
            <a:r>
              <a:rPr lang="en-US" dirty="0" smtClean="0"/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mulas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casa. 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le </a:t>
            </a:r>
            <a:r>
              <a:rPr lang="en-US" dirty="0" err="1" smtClean="0"/>
              <a:t>importa</a:t>
            </a:r>
            <a:r>
              <a:rPr lang="en-US" dirty="0" smtClean="0"/>
              <a:t> lo material.</a:t>
            </a:r>
          </a:p>
          <a:p>
            <a:pPr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Temas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b="1" dirty="0" err="1" smtClean="0">
                <a:solidFill>
                  <a:srgbClr val="00B050"/>
                </a:solidFill>
              </a:rPr>
              <a:t>verdad</a:t>
            </a:r>
            <a:r>
              <a:rPr lang="en-US" dirty="0" smtClean="0"/>
              <a:t> y la </a:t>
            </a:r>
            <a:r>
              <a:rPr lang="en-US" b="1" dirty="0" err="1" smtClean="0">
                <a:solidFill>
                  <a:srgbClr val="FF0000"/>
                </a:solidFill>
              </a:rPr>
              <a:t>justicia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Cervantes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demuestra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leyes</a:t>
            </a:r>
            <a:r>
              <a:rPr lang="en-US" sz="2000" dirty="0" smtClean="0"/>
              <a:t> </a:t>
            </a:r>
            <a:r>
              <a:rPr lang="en-US" sz="2000" dirty="0" err="1" smtClean="0"/>
              <a:t>ordenadas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rey</a:t>
            </a:r>
            <a:r>
              <a:rPr lang="en-US" sz="2000" dirty="0" smtClean="0"/>
              <a:t> (ordered by the king) no son </a:t>
            </a:r>
            <a:r>
              <a:rPr lang="en-US" sz="2000" dirty="0" err="1" smtClean="0"/>
              <a:t>siempre</a:t>
            </a:r>
            <a:r>
              <a:rPr lang="en-US" sz="2000" dirty="0" smtClean="0"/>
              <a:t> </a:t>
            </a:r>
            <a:r>
              <a:rPr lang="en-US" sz="2000" dirty="0" err="1" smtClean="0"/>
              <a:t>adecuadas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válidas</a:t>
            </a:r>
            <a:r>
              <a:rPr lang="en-US" sz="2000" dirty="0" smtClean="0"/>
              <a:t> (adequate or valid)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todos</a:t>
            </a:r>
            <a:r>
              <a:rPr lang="en-US" sz="2000" dirty="0" smtClean="0"/>
              <a:t>.  Las </a:t>
            </a:r>
            <a:r>
              <a:rPr lang="en-US" sz="2000" dirty="0" err="1" smtClean="0"/>
              <a:t>leyes</a:t>
            </a:r>
            <a:r>
              <a:rPr lang="en-US" sz="2000" dirty="0" smtClean="0"/>
              <a:t>  (laws) de los caballeros andantes </a:t>
            </a:r>
            <a:r>
              <a:rPr lang="en-US" sz="2000" dirty="0" err="1" smtClean="0"/>
              <a:t>vienen</a:t>
            </a:r>
            <a:r>
              <a:rPr lang="en-US" sz="2000" dirty="0" smtClean="0"/>
              <a:t> del </a:t>
            </a:r>
            <a:r>
              <a:rPr lang="en-US" sz="2000" dirty="0" err="1" smtClean="0"/>
              <a:t>corazón</a:t>
            </a:r>
            <a:r>
              <a:rPr lang="en-US" sz="2000" dirty="0" smtClean="0"/>
              <a:t> y del valor, y no del </a:t>
            </a:r>
            <a:r>
              <a:rPr lang="en-US" sz="2000" dirty="0" err="1" smtClean="0"/>
              <a:t>gobierno</a:t>
            </a:r>
            <a:r>
              <a:rPr lang="en-US" sz="2000" dirty="0" smtClean="0"/>
              <a:t>. 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Muchas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veces</a:t>
            </a:r>
            <a:r>
              <a:rPr lang="en-US" sz="2000" dirty="0" smtClean="0">
                <a:solidFill>
                  <a:srgbClr val="FF0000"/>
                </a:solidFill>
              </a:rPr>
              <a:t> el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tiene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más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poder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determina</a:t>
            </a:r>
            <a:r>
              <a:rPr lang="en-US" sz="2000" dirty="0" smtClean="0">
                <a:solidFill>
                  <a:srgbClr val="FF0000"/>
                </a:solidFill>
              </a:rPr>
              <a:t> la ley a </a:t>
            </a:r>
            <a:r>
              <a:rPr lang="en-US" sz="2000" dirty="0" err="1" smtClean="0">
                <a:solidFill>
                  <a:srgbClr val="FF0000"/>
                </a:solidFill>
              </a:rPr>
              <a:t>pesar</a:t>
            </a:r>
            <a:r>
              <a:rPr lang="en-US" sz="2000" dirty="0" smtClean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no sea </a:t>
            </a:r>
            <a:r>
              <a:rPr lang="en-US" sz="2000" dirty="0" err="1" smtClean="0">
                <a:solidFill>
                  <a:srgbClr val="FF0000"/>
                </a:solidFill>
              </a:rPr>
              <a:t>justa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Ejémplos</a:t>
            </a:r>
            <a:r>
              <a:rPr lang="en-US" sz="2800" b="1" dirty="0"/>
              <a:t> de </a:t>
            </a:r>
            <a:r>
              <a:rPr lang="en-US" sz="2800" b="1" dirty="0" err="1"/>
              <a:t>Temas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la </a:t>
            </a:r>
            <a:r>
              <a:rPr lang="en-US" sz="2800" b="1" dirty="0" err="1">
                <a:solidFill>
                  <a:srgbClr val="00B050"/>
                </a:solidFill>
              </a:rPr>
              <a:t>verdad</a:t>
            </a:r>
            <a:r>
              <a:rPr lang="en-US" sz="2800" b="1" dirty="0"/>
              <a:t> y la </a:t>
            </a:r>
            <a:r>
              <a:rPr lang="en-US" sz="2800" dirty="0" err="1">
                <a:solidFill>
                  <a:srgbClr val="FF0000"/>
                </a:solidFill>
              </a:rPr>
              <a:t>justicia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Andrés y Juan </a:t>
            </a:r>
            <a:r>
              <a:rPr lang="en-US" dirty="0" err="1" smtClean="0"/>
              <a:t>Haldudo</a:t>
            </a:r>
            <a:r>
              <a:rPr lang="en-US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Los </a:t>
            </a:r>
            <a:r>
              <a:rPr lang="en-US" dirty="0" err="1" smtClean="0"/>
              <a:t>galeotes</a:t>
            </a:r>
            <a:r>
              <a:rPr lang="en-US" dirty="0" smtClean="0"/>
              <a:t> y </a:t>
            </a:r>
            <a:r>
              <a:rPr lang="en-US" dirty="0" err="1" smtClean="0"/>
              <a:t>Ginés</a:t>
            </a:r>
            <a:r>
              <a:rPr lang="en-US" dirty="0" smtClean="0"/>
              <a:t> de </a:t>
            </a:r>
            <a:r>
              <a:rPr lang="en-US" dirty="0" err="1" smtClean="0"/>
              <a:t>Pasamonte</a:t>
            </a:r>
            <a:r>
              <a:rPr lang="en-US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 idea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sancho</a:t>
            </a:r>
            <a:r>
              <a:rPr lang="en-US" dirty="0" smtClean="0"/>
              <a:t>, un hombre </a:t>
            </a:r>
            <a:r>
              <a:rPr lang="en-US" dirty="0" err="1" smtClean="0"/>
              <a:t>común</a:t>
            </a:r>
            <a:r>
              <a:rPr lang="en-US" dirty="0" smtClean="0"/>
              <a:t>,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gobernador</a:t>
            </a:r>
            <a:r>
              <a:rPr lang="en-US" dirty="0" smtClean="0"/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un hombre de la </a:t>
            </a:r>
            <a:r>
              <a:rPr lang="en-US" dirty="0" err="1" smtClean="0"/>
              <a:t>nobleza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La </a:t>
            </a:r>
            <a:r>
              <a:rPr lang="en-US" sz="2800" b="1" dirty="0" err="1" smtClean="0">
                <a:solidFill>
                  <a:srgbClr val="00B0F0"/>
                </a:solidFill>
              </a:rPr>
              <a:t>realidad</a:t>
            </a:r>
            <a:r>
              <a:rPr lang="en-US" sz="2800" b="1" dirty="0" smtClean="0"/>
              <a:t> y la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fantasía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934200" cy="304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Cervantes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decirnos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distenguir</a:t>
            </a:r>
            <a:r>
              <a:rPr lang="en-US" dirty="0" smtClean="0"/>
              <a:t> entre la </a:t>
            </a:r>
            <a:r>
              <a:rPr lang="en-US" b="1" dirty="0" err="1" smtClean="0">
                <a:solidFill>
                  <a:srgbClr val="00B0F0"/>
                </a:solidFill>
              </a:rPr>
              <a:t>realidad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y la </a:t>
            </a:r>
            <a:r>
              <a:rPr lang="en-US" b="1" i="1" dirty="0" err="1" smtClean="0">
                <a:solidFill>
                  <a:srgbClr val="7030A0"/>
                </a:solidFill>
              </a:rPr>
              <a:t>fantasía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/>
              <a:t>.   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demuestra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sueños</a:t>
            </a:r>
            <a:r>
              <a:rPr lang="en-US" dirty="0" smtClean="0"/>
              <a:t> </a:t>
            </a:r>
            <a:r>
              <a:rPr lang="en-US" dirty="0" smtClean="0"/>
              <a:t>y la </a:t>
            </a:r>
            <a:r>
              <a:rPr lang="en-US" dirty="0" err="1" smtClean="0"/>
              <a:t>fantasía</a:t>
            </a:r>
            <a:r>
              <a:rPr lang="en-US" dirty="0" smtClean="0"/>
              <a:t> son </a:t>
            </a:r>
            <a:r>
              <a:rPr lang="en-US" dirty="0" err="1" smtClean="0"/>
              <a:t>esenciales</a:t>
            </a:r>
            <a:r>
              <a:rPr lang="en-US" dirty="0" smtClean="0"/>
              <a:t> al </a:t>
            </a:r>
            <a:r>
              <a:rPr lang="en-US" dirty="0" err="1" smtClean="0"/>
              <a:t>espíritu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.  Don </a:t>
            </a:r>
            <a:r>
              <a:rPr lang="en-US" dirty="0" err="1" smtClean="0"/>
              <a:t>Quijote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supuesto</a:t>
            </a:r>
            <a:r>
              <a:rPr lang="en-US" dirty="0" smtClean="0"/>
              <a:t>, </a:t>
            </a:r>
            <a:r>
              <a:rPr lang="en-US" dirty="0" err="1" smtClean="0"/>
              <a:t>representa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fantasía</a:t>
            </a:r>
            <a:r>
              <a:rPr lang="en-US" dirty="0" smtClean="0"/>
              <a:t> y Sancho </a:t>
            </a:r>
            <a:r>
              <a:rPr lang="en-US" dirty="0" err="1" smtClean="0"/>
              <a:t>Panza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la </a:t>
            </a:r>
            <a:r>
              <a:rPr lang="en-US" dirty="0" err="1" smtClean="0"/>
              <a:t>realidad</a:t>
            </a:r>
            <a:r>
              <a:rPr lang="en-US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364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/>
              <a:t>Ejémplos</a:t>
            </a:r>
            <a:r>
              <a:rPr lang="en-US" sz="2400" b="1" dirty="0"/>
              <a:t> de </a:t>
            </a:r>
            <a:r>
              <a:rPr lang="en-US" sz="2400" b="1" dirty="0" err="1"/>
              <a:t>Temas</a:t>
            </a:r>
            <a:r>
              <a:rPr lang="en-US" sz="2400" b="1" dirty="0" smtClean="0"/>
              <a:t>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La </a:t>
            </a:r>
            <a:r>
              <a:rPr lang="en-US" sz="2800" b="1" dirty="0" err="1" smtClean="0">
                <a:solidFill>
                  <a:srgbClr val="00B0F0"/>
                </a:solidFill>
              </a:rPr>
              <a:t>realidad</a:t>
            </a:r>
            <a:r>
              <a:rPr lang="en-US" sz="2800" b="1" dirty="0" smtClean="0"/>
              <a:t> y la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fantasía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553200" cy="3048000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Las </a:t>
            </a:r>
            <a:r>
              <a:rPr lang="en-US" b="1" i="1" dirty="0" err="1" smtClean="0"/>
              <a:t>mozas</a:t>
            </a:r>
            <a:r>
              <a:rPr lang="en-US" b="1" i="1" dirty="0" smtClean="0"/>
              <a:t> son </a:t>
            </a:r>
            <a:r>
              <a:rPr lang="en-US" b="1" i="1" dirty="0" err="1" smtClean="0"/>
              <a:t>princesas</a:t>
            </a:r>
            <a:r>
              <a:rPr lang="en-US" b="1" i="1" dirty="0" smtClean="0"/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La  </a:t>
            </a:r>
            <a:r>
              <a:rPr lang="en-US" b="1" i="1" dirty="0" err="1" smtClean="0"/>
              <a:t>venta</a:t>
            </a:r>
            <a:r>
              <a:rPr lang="en-US" b="1" i="1" dirty="0" smtClean="0"/>
              <a:t>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castillo</a:t>
            </a:r>
            <a:r>
              <a:rPr lang="en-US" b="1" i="1" dirty="0" smtClean="0"/>
              <a:t> y el </a:t>
            </a:r>
            <a:r>
              <a:rPr lang="en-US" b="1" i="1" dirty="0" err="1" smtClean="0"/>
              <a:t>ventero</a:t>
            </a:r>
            <a:r>
              <a:rPr lang="en-US" b="1" i="1" dirty="0" smtClean="0"/>
              <a:t>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castellano</a:t>
            </a:r>
            <a:r>
              <a:rPr lang="en-US" b="1" i="1" dirty="0" smtClean="0"/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El </a:t>
            </a:r>
            <a:r>
              <a:rPr lang="en-US" b="1" i="1" dirty="0" err="1" smtClean="0"/>
              <a:t>rebano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ovejas</a:t>
            </a:r>
            <a:r>
              <a:rPr lang="en-US" b="1" i="1" dirty="0" smtClean="0"/>
              <a:t>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un  gran </a:t>
            </a:r>
            <a:r>
              <a:rPr lang="en-US" b="1" i="1" dirty="0" err="1" smtClean="0"/>
              <a:t>ejército</a:t>
            </a:r>
            <a:r>
              <a:rPr lang="en-US" b="1" i="1" dirty="0" smtClean="0"/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La </a:t>
            </a:r>
            <a:r>
              <a:rPr lang="en-US" b="1" i="1" dirty="0" err="1" smtClean="0"/>
              <a:t>bacía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delbarbero</a:t>
            </a:r>
            <a:r>
              <a:rPr lang="en-US" b="1" i="1" dirty="0" smtClean="0"/>
              <a:t>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yelmo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oro</a:t>
            </a:r>
            <a:r>
              <a:rPr lang="en-US" b="1" i="1" dirty="0" smtClean="0"/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err="1" smtClean="0"/>
              <a:t>Aldonza</a:t>
            </a:r>
            <a:r>
              <a:rPr lang="en-US" b="1" i="1" dirty="0" smtClean="0"/>
              <a:t> Lorenzo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</a:t>
            </a:r>
            <a:r>
              <a:rPr lang="en-US" b="1" i="1" dirty="0" err="1" smtClean="0"/>
              <a:t>Dulcinea</a:t>
            </a:r>
            <a:r>
              <a:rPr lang="en-US" b="1" i="1" dirty="0" smtClean="0"/>
              <a:t> (la </a:t>
            </a:r>
            <a:r>
              <a:rPr lang="en-US" b="1" i="1" dirty="0" err="1" smtClean="0"/>
              <a:t>mujer</a:t>
            </a:r>
            <a:r>
              <a:rPr lang="en-US" b="1" i="1" dirty="0" smtClean="0"/>
              <a:t> </a:t>
            </a:r>
            <a:r>
              <a:rPr lang="en-US" b="1" i="1" dirty="0" err="1" smtClean="0"/>
              <a:t>idealizada</a:t>
            </a:r>
            <a:r>
              <a:rPr lang="en-US" b="1" i="1" dirty="0" smtClean="0"/>
              <a:t>).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Sancho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 un </a:t>
            </a:r>
            <a:r>
              <a:rPr lang="en-US" b="1" i="1" dirty="0" err="1" smtClean="0"/>
              <a:t>escudero</a:t>
            </a:r>
            <a:r>
              <a:rPr lang="en-US" b="1" i="1" dirty="0" smtClean="0"/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b="1" i="1" dirty="0" smtClean="0"/>
              <a:t>Don </a:t>
            </a:r>
            <a:r>
              <a:rPr lang="en-US" b="1" i="1" dirty="0" err="1" smtClean="0"/>
              <a:t>Quijote</a:t>
            </a:r>
            <a:r>
              <a:rPr lang="en-US" b="1" i="1" dirty="0" smtClean="0"/>
              <a:t> </a:t>
            </a:r>
            <a:r>
              <a:rPr lang="en-US" b="1" i="1" dirty="0" err="1" smtClean="0"/>
              <a:t>es</a:t>
            </a:r>
            <a:r>
              <a:rPr lang="en-US" b="1" i="1" dirty="0" smtClean="0"/>
              <a:t> caballero andante.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76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1584</TotalTime>
  <Words>480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Don Quijote Por Miguel de Cervantes de Saavedra </vt:lpstr>
      <vt:lpstr>Temas: Una obra de contrastes</vt:lpstr>
      <vt:lpstr>Temas: el quijotísmo</vt:lpstr>
      <vt:lpstr>Ejémplos de Temas: el quijotísmo</vt:lpstr>
      <vt:lpstr>Temas: la verdad y la justicia</vt:lpstr>
      <vt:lpstr>Ejémplos de Temas: la verdad y la justicia</vt:lpstr>
      <vt:lpstr>La realidad y la fantasía</vt:lpstr>
      <vt:lpstr>Ejémplos de Temas: La realidad y la fantasía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Paisley, Katherine</dc:creator>
  <cp:lastModifiedBy>Paisley, Katherine</cp:lastModifiedBy>
  <cp:revision>57</cp:revision>
  <dcterms:created xsi:type="dcterms:W3CDTF">2012-10-25T18:19:34Z</dcterms:created>
  <dcterms:modified xsi:type="dcterms:W3CDTF">2012-11-20T17:34:42Z</dcterms:modified>
</cp:coreProperties>
</file>