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2" r:id="rId6"/>
    <p:sldId id="263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92E0448-7F74-46CE-81BB-FF2EC96370BC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4104F36-8F46-442A-B430-3B3B7D972B8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0448-7F74-46CE-81BB-FF2EC96370BC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4F36-8F46-442A-B430-3B3B7D972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0448-7F74-46CE-81BB-FF2EC96370BC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4F36-8F46-442A-B430-3B3B7D972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0448-7F74-46CE-81BB-FF2EC96370BC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4F36-8F46-442A-B430-3B3B7D972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0448-7F74-46CE-81BB-FF2EC96370BC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4F36-8F46-442A-B430-3B3B7D972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0448-7F74-46CE-81BB-FF2EC96370BC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4F36-8F46-442A-B430-3B3B7D972B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0448-7F74-46CE-81BB-FF2EC96370BC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4F36-8F46-442A-B430-3B3B7D972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0448-7F74-46CE-81BB-FF2EC96370BC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4F36-8F46-442A-B430-3B3B7D972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0448-7F74-46CE-81BB-FF2EC96370BC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4F36-8F46-442A-B430-3B3B7D972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0448-7F74-46CE-81BB-FF2EC96370BC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4F36-8F46-442A-B430-3B3B7D972B8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E0448-7F74-46CE-81BB-FF2EC96370BC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04F36-8F46-442A-B430-3B3B7D972B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92E0448-7F74-46CE-81BB-FF2EC96370BC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4104F36-8F46-442A-B430-3B3B7D972B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say what you will do and how  to use the future tense of verbs</a:t>
            </a:r>
            <a:endParaRPr lang="en-US" dirty="0"/>
          </a:p>
        </p:txBody>
      </p:sp>
      <p:pic>
        <p:nvPicPr>
          <p:cNvPr id="5" name="Picture 4" descr="http://2.bp.blogspot.com/-8S4-nCegq7s/TfixAeC7OGI/AAAAAAAAAGM/H61fVvLVNUQ/s1600/sera-futur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" y="304800"/>
            <a:ext cx="3793331" cy="601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62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6764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marL="68580" indent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 err="1">
                <a:solidFill>
                  <a:srgbClr val="FF0000"/>
                </a:solidFill>
              </a:rPr>
              <a:t>ás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en el </a:t>
            </a:r>
            <a:r>
              <a:rPr lang="en-US" dirty="0" err="1"/>
              <a:t>futuro</a:t>
            </a:r>
            <a:r>
              <a:rPr lang="en-US" dirty="0" smtClean="0"/>
              <a:t>?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n-US" sz="2200" b="1" dirty="0" smtClean="0">
                <a:solidFill>
                  <a:srgbClr val="FF0000"/>
                </a:solidFill>
              </a:rPr>
              <a:t>-</a:t>
            </a:r>
            <a:r>
              <a:rPr lang="en-US" sz="2200" b="1" dirty="0">
                <a:solidFill>
                  <a:srgbClr val="FF0000"/>
                </a:solidFill>
              </a:rPr>
              <a:t>é	-</a:t>
            </a:r>
            <a:r>
              <a:rPr lang="en-US" sz="2200" b="1" dirty="0" err="1">
                <a:solidFill>
                  <a:srgbClr val="FF0000"/>
                </a:solidFill>
              </a:rPr>
              <a:t>emos</a:t>
            </a:r>
            <a:r>
              <a:rPr lang="en-US" sz="2200" b="1" dirty="0">
                <a:solidFill>
                  <a:srgbClr val="FF0000"/>
                </a:solidFill>
              </a:rPr>
              <a:t/>
            </a:r>
            <a:br>
              <a:rPr lang="en-US" sz="2200" b="1" dirty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>	</a:t>
            </a:r>
            <a:r>
              <a:rPr lang="en-US" sz="2200" b="1" dirty="0" smtClean="0">
                <a:solidFill>
                  <a:srgbClr val="FF0000"/>
                </a:solidFill>
              </a:rPr>
              <a:t>	-</a:t>
            </a:r>
            <a:r>
              <a:rPr lang="en-US" sz="2200" b="1" dirty="0" err="1">
                <a:solidFill>
                  <a:srgbClr val="FF0000"/>
                </a:solidFill>
              </a:rPr>
              <a:t>ás</a:t>
            </a:r>
            <a:r>
              <a:rPr lang="en-US" sz="2200" b="1" dirty="0">
                <a:solidFill>
                  <a:srgbClr val="FF0000"/>
                </a:solidFill>
              </a:rPr>
              <a:t>	-</a:t>
            </a:r>
            <a:r>
              <a:rPr lang="en-US" sz="2200" b="1" dirty="0" err="1">
                <a:solidFill>
                  <a:srgbClr val="FF0000"/>
                </a:solidFill>
              </a:rPr>
              <a:t>éis</a:t>
            </a:r>
            <a:r>
              <a:rPr lang="en-US" sz="2200" b="1" dirty="0">
                <a:solidFill>
                  <a:srgbClr val="FF0000"/>
                </a:solidFill>
              </a:rPr>
              <a:t/>
            </a:r>
            <a:br>
              <a:rPr lang="en-US" sz="2200" b="1" dirty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>	</a:t>
            </a:r>
            <a:r>
              <a:rPr lang="en-US" sz="2200" b="1" dirty="0" smtClean="0">
                <a:solidFill>
                  <a:srgbClr val="FF0000"/>
                </a:solidFill>
              </a:rPr>
              <a:t>	-</a:t>
            </a:r>
            <a:r>
              <a:rPr lang="en-US" sz="2200" b="1" dirty="0">
                <a:solidFill>
                  <a:srgbClr val="FF0000"/>
                </a:solidFill>
              </a:rPr>
              <a:t>á	-</a:t>
            </a:r>
            <a:r>
              <a:rPr lang="en-US" sz="2200" b="1" dirty="0" err="1">
                <a:solidFill>
                  <a:srgbClr val="FF0000"/>
                </a:solidFill>
              </a:rPr>
              <a:t>án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Estudiar</a:t>
            </a:r>
            <a:r>
              <a:rPr lang="en-US" dirty="0" err="1" smtClean="0">
                <a:solidFill>
                  <a:srgbClr val="FF0000"/>
                </a:solidFill>
              </a:rPr>
              <a:t>ás</a:t>
            </a:r>
            <a:r>
              <a:rPr lang="en-US" dirty="0" smtClean="0"/>
              <a:t> en la </a:t>
            </a:r>
            <a:r>
              <a:rPr lang="en-US" dirty="0" err="1" smtClean="0"/>
              <a:t>universidad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Jugar</a:t>
            </a:r>
            <a:r>
              <a:rPr lang="en-US" dirty="0" err="1" smtClean="0">
                <a:solidFill>
                  <a:srgbClr val="FF0000"/>
                </a:solidFill>
              </a:rPr>
              <a:t>ás</a:t>
            </a:r>
            <a:r>
              <a:rPr lang="en-US" dirty="0" smtClean="0"/>
              <a:t> en un </a:t>
            </a:r>
            <a:r>
              <a:rPr lang="en-US" dirty="0" err="1" smtClean="0"/>
              <a:t>equipo</a:t>
            </a:r>
            <a:r>
              <a:rPr lang="en-US" dirty="0" smtClean="0"/>
              <a:t> </a:t>
            </a:r>
            <a:r>
              <a:rPr lang="en-US" dirty="0" err="1" smtClean="0"/>
              <a:t>deportivo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Ser</a:t>
            </a:r>
            <a:r>
              <a:rPr lang="en-US" dirty="0" err="1" smtClean="0">
                <a:solidFill>
                  <a:srgbClr val="FF0000"/>
                </a:solidFill>
              </a:rPr>
              <a:t>ás</a:t>
            </a:r>
            <a:r>
              <a:rPr lang="en-US" dirty="0" smtClean="0"/>
              <a:t> un doctor(a)?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Tendr</a:t>
            </a:r>
            <a:r>
              <a:rPr lang="en-US" dirty="0" err="1" smtClean="0">
                <a:solidFill>
                  <a:srgbClr val="FF0000"/>
                </a:solidFill>
              </a:rPr>
              <a:t>ás</a:t>
            </a:r>
            <a:r>
              <a:rPr lang="en-US" dirty="0" smtClean="0"/>
              <a:t> a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hijos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Sabr</a:t>
            </a:r>
            <a:r>
              <a:rPr lang="en-US" dirty="0" err="1" smtClean="0">
                <a:solidFill>
                  <a:srgbClr val="FF0000"/>
                </a:solidFill>
              </a:rPr>
              <a:t>ás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hablar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idiomas</a:t>
            </a:r>
            <a:r>
              <a:rPr lang="en-US" dirty="0" smtClean="0"/>
              <a:t>?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Vivir</a:t>
            </a:r>
            <a:r>
              <a:rPr lang="en-US" dirty="0" err="1" smtClean="0">
                <a:solidFill>
                  <a:srgbClr val="FF0000"/>
                </a:solidFill>
              </a:rPr>
              <a:t>ás</a:t>
            </a:r>
            <a:r>
              <a:rPr lang="en-US" dirty="0" smtClean="0"/>
              <a:t> en </a:t>
            </a:r>
            <a:r>
              <a:rPr lang="en-US" dirty="0" err="1" smtClean="0"/>
              <a:t>una</a:t>
            </a:r>
            <a:r>
              <a:rPr lang="en-US" dirty="0" smtClean="0"/>
              <a:t> casa </a:t>
            </a:r>
            <a:r>
              <a:rPr lang="en-US" dirty="0" err="1" smtClean="0"/>
              <a:t>grande</a:t>
            </a:r>
            <a:r>
              <a:rPr lang="en-US" dirty="0" smtClean="0"/>
              <a:t>, </a:t>
            </a:r>
            <a:r>
              <a:rPr lang="en-US" dirty="0" err="1" smtClean="0"/>
              <a:t>lujosa</a:t>
            </a:r>
            <a:r>
              <a:rPr lang="en-US" dirty="0" smtClean="0"/>
              <a:t> y </a:t>
            </a:r>
            <a:r>
              <a:rPr lang="en-US" dirty="0" err="1" smtClean="0"/>
              <a:t>nueva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8" name="Picture 4" descr="C:\Users\paisleyk\AppData\Local\Microsoft\Windows\Temporary Internet Files\Content.IE5\69716FNY\MM900356778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048000"/>
            <a:ext cx="225149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4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>  </a:t>
            </a:r>
            <a:r>
              <a:rPr lang="en-US" sz="2200" dirty="0" smtClean="0"/>
              <a:t>All verbs have these same endings!!!!</a:t>
            </a:r>
            <a:endParaRPr lang="en-US" sz="2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1143000" y="1828800"/>
            <a:ext cx="6324600" cy="3978275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Take any </a:t>
            </a:r>
            <a:r>
              <a:rPr lang="en-US" b="1" i="1" dirty="0" err="1" smtClean="0"/>
              <a:t>infinitivo</a:t>
            </a:r>
            <a:r>
              <a:rPr lang="en-US" dirty="0" smtClean="0"/>
              <a:t> of a verb and </a:t>
            </a:r>
            <a:r>
              <a:rPr lang="en-US" b="1" dirty="0" smtClean="0"/>
              <a:t>add</a:t>
            </a:r>
            <a:r>
              <a:rPr lang="en-US" dirty="0" smtClean="0"/>
              <a:t> these </a:t>
            </a:r>
            <a:r>
              <a:rPr lang="en-US" b="1" dirty="0" smtClean="0">
                <a:solidFill>
                  <a:srgbClr val="FF0000"/>
                </a:solidFill>
              </a:rPr>
              <a:t>endings</a:t>
            </a:r>
            <a:r>
              <a:rPr lang="en-US" dirty="0" smtClean="0"/>
              <a:t> to say what you will do in the future:</a:t>
            </a:r>
            <a:endParaRPr lang="en-US" sz="2000" dirty="0"/>
          </a:p>
          <a:p>
            <a:pPr marL="68580" indent="0">
              <a:buNone/>
            </a:pPr>
            <a:r>
              <a:rPr lang="en-US" sz="2000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-é	</a:t>
            </a:r>
            <a:r>
              <a:rPr lang="en-US" b="1" dirty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emos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-</a:t>
            </a:r>
            <a:r>
              <a:rPr lang="en-US" b="1" dirty="0" err="1" smtClean="0">
                <a:solidFill>
                  <a:srgbClr val="FF0000"/>
                </a:solidFill>
              </a:rPr>
              <a:t>ás</a:t>
            </a:r>
            <a:r>
              <a:rPr lang="en-US" b="1" dirty="0" smtClean="0">
                <a:solidFill>
                  <a:srgbClr val="FF0000"/>
                </a:solidFill>
              </a:rPr>
              <a:t>	-</a:t>
            </a:r>
            <a:r>
              <a:rPr lang="en-US" b="1" dirty="0" err="1" smtClean="0">
                <a:solidFill>
                  <a:srgbClr val="FF0000"/>
                </a:solidFill>
              </a:rPr>
              <a:t>éis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-á	-</a:t>
            </a:r>
            <a:r>
              <a:rPr lang="en-US" b="1" dirty="0" err="1" smtClean="0">
                <a:solidFill>
                  <a:srgbClr val="FF0000"/>
                </a:solidFill>
              </a:rPr>
              <a:t>án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1" name="Picture 10" descr="http://www.nature.com/nature/journal/v489/n7415/images/489201a-i1.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29000"/>
            <a:ext cx="3811270" cy="2658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74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0" y="762000"/>
            <a:ext cx="8077200" cy="914400"/>
          </a:xfrm>
        </p:spPr>
        <p:txBody>
          <a:bodyPr>
            <a:normAutofit fontScale="90000"/>
          </a:bodyPr>
          <a:lstStyle/>
          <a:p>
            <a:pPr marL="68580" indent="0"/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700" b="1" dirty="0" err="1" smtClean="0"/>
              <a:t>Modelos</a:t>
            </a:r>
            <a:r>
              <a:rPr lang="en-US" sz="2700" b="1" dirty="0" smtClean="0"/>
              <a:t> de </a:t>
            </a:r>
            <a:r>
              <a:rPr lang="en-US" sz="2700" b="1" dirty="0" err="1" smtClean="0"/>
              <a:t>algunos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verbos</a:t>
            </a:r>
            <a:r>
              <a:rPr lang="en-US" sz="2700" b="1" dirty="0" smtClean="0"/>
              <a:t> del </a:t>
            </a:r>
            <a:r>
              <a:rPr lang="en-US" sz="2700" b="1" dirty="0" err="1" smtClean="0"/>
              <a:t>futuro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regulares</a:t>
            </a:r>
            <a:r>
              <a:rPr lang="en-US" sz="2700" b="1" dirty="0" smtClean="0"/>
              <a:t>:</a:t>
            </a:r>
            <a:r>
              <a:rPr lang="en-US" sz="2700" b="1" dirty="0"/>
              <a:t/>
            </a:r>
            <a:br>
              <a:rPr lang="en-US" sz="2700" b="1" dirty="0"/>
            </a:br>
            <a:endParaRPr lang="en-US" sz="2700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2362200" y="1447800"/>
            <a:ext cx="5458609" cy="49530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b="1" dirty="0" err="1"/>
              <a:t>h</a:t>
            </a:r>
            <a:r>
              <a:rPr lang="en-US" sz="2000" b="1" dirty="0" err="1" smtClean="0"/>
              <a:t>ablar</a:t>
            </a:r>
            <a:r>
              <a:rPr lang="en-US" sz="2000" b="1" dirty="0" smtClean="0"/>
              <a:t>:</a:t>
            </a:r>
          </a:p>
          <a:p>
            <a:pPr marL="68580" indent="0">
              <a:buNone/>
            </a:pPr>
            <a:r>
              <a:rPr lang="en-US" sz="2000" b="1" dirty="0" err="1" smtClean="0"/>
              <a:t>hablar</a:t>
            </a:r>
            <a:r>
              <a:rPr lang="en-US" sz="2000" b="1" dirty="0" err="1" smtClean="0">
                <a:solidFill>
                  <a:srgbClr val="FF0000"/>
                </a:solidFill>
              </a:rPr>
              <a:t>é</a:t>
            </a:r>
            <a:r>
              <a:rPr lang="en-US" sz="2000" b="1" dirty="0"/>
              <a:t>	</a:t>
            </a:r>
            <a:r>
              <a:rPr lang="en-US" sz="2000" b="1" dirty="0" err="1"/>
              <a:t>hablar</a:t>
            </a:r>
            <a:r>
              <a:rPr lang="en-US" sz="2000" b="1" dirty="0" err="1">
                <a:solidFill>
                  <a:srgbClr val="FF0000"/>
                </a:solidFill>
              </a:rPr>
              <a:t>emos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err="1"/>
              <a:t>hablar</a:t>
            </a:r>
            <a:r>
              <a:rPr lang="en-US" sz="2000" b="1" dirty="0" err="1">
                <a:solidFill>
                  <a:srgbClr val="FF0000"/>
                </a:solidFill>
              </a:rPr>
              <a:t>ás</a:t>
            </a:r>
            <a:r>
              <a:rPr lang="en-US" sz="2000" b="1" dirty="0"/>
              <a:t>	</a:t>
            </a:r>
            <a:r>
              <a:rPr lang="en-US" sz="2000" b="1" dirty="0" err="1"/>
              <a:t>hablar</a:t>
            </a:r>
            <a:r>
              <a:rPr lang="en-US" sz="2000" b="1" dirty="0" err="1">
                <a:solidFill>
                  <a:srgbClr val="FF0000"/>
                </a:solidFill>
              </a:rPr>
              <a:t>éis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err="1" smtClean="0"/>
              <a:t>hablar</a:t>
            </a:r>
            <a:r>
              <a:rPr lang="en-US" sz="2000" b="1" dirty="0" err="1" smtClean="0">
                <a:solidFill>
                  <a:srgbClr val="FF0000"/>
                </a:solidFill>
              </a:rPr>
              <a:t>á</a:t>
            </a:r>
            <a:r>
              <a:rPr lang="en-US" sz="2000" b="1" dirty="0"/>
              <a:t>	</a:t>
            </a:r>
            <a:r>
              <a:rPr lang="en-US" sz="2000" b="1" dirty="0" err="1" smtClean="0"/>
              <a:t>hablar</a:t>
            </a:r>
            <a:r>
              <a:rPr lang="en-US" sz="2000" b="1" dirty="0" err="1" smtClean="0">
                <a:solidFill>
                  <a:srgbClr val="FF0000"/>
                </a:solidFill>
              </a:rPr>
              <a:t>án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sz="2000" b="1" dirty="0" smtClean="0"/>
              <a:t>leer</a:t>
            </a:r>
            <a:r>
              <a:rPr lang="en-US" sz="2000" b="1" dirty="0"/>
              <a:t>:</a:t>
            </a:r>
          </a:p>
          <a:p>
            <a:pPr marL="68580" indent="0">
              <a:buNone/>
            </a:pPr>
            <a:r>
              <a:rPr lang="en-US" sz="2000" b="1" dirty="0" err="1" smtClean="0"/>
              <a:t>leer</a:t>
            </a:r>
            <a:r>
              <a:rPr lang="en-US" sz="2000" b="1" dirty="0" err="1" smtClean="0">
                <a:solidFill>
                  <a:srgbClr val="FF0000"/>
                </a:solidFill>
              </a:rPr>
              <a:t>é</a:t>
            </a:r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r>
              <a:rPr lang="en-US" sz="2000" b="1" dirty="0" err="1" smtClean="0"/>
              <a:t>leer</a:t>
            </a:r>
            <a:r>
              <a:rPr lang="en-US" sz="2000" b="1" dirty="0" err="1" smtClean="0">
                <a:solidFill>
                  <a:srgbClr val="FF0000"/>
                </a:solidFill>
              </a:rPr>
              <a:t>emos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err="1" smtClean="0"/>
              <a:t>leer</a:t>
            </a:r>
            <a:r>
              <a:rPr lang="en-US" sz="2000" b="1" dirty="0" err="1" smtClean="0">
                <a:solidFill>
                  <a:srgbClr val="FF0000"/>
                </a:solidFill>
              </a:rPr>
              <a:t>ás</a:t>
            </a:r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r>
              <a:rPr lang="en-US" sz="2000" b="1" dirty="0" err="1" smtClean="0"/>
              <a:t>leer</a:t>
            </a:r>
            <a:r>
              <a:rPr lang="en-US" sz="2000" b="1" dirty="0" err="1" smtClean="0">
                <a:solidFill>
                  <a:srgbClr val="FF0000"/>
                </a:solidFill>
              </a:rPr>
              <a:t>éis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err="1" smtClean="0"/>
              <a:t>leer</a:t>
            </a:r>
            <a:r>
              <a:rPr lang="en-US" sz="2000" b="1" dirty="0" err="1" smtClean="0">
                <a:solidFill>
                  <a:srgbClr val="FF0000"/>
                </a:solidFill>
              </a:rPr>
              <a:t>á</a:t>
            </a:r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r>
              <a:rPr lang="en-US" sz="2000" b="1" dirty="0" err="1" smtClean="0"/>
              <a:t>leer</a:t>
            </a:r>
            <a:r>
              <a:rPr lang="en-US" sz="2000" b="1" dirty="0" err="1" smtClean="0">
                <a:solidFill>
                  <a:srgbClr val="FF0000"/>
                </a:solidFill>
              </a:rPr>
              <a:t>án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sz="2000" b="1" dirty="0" err="1" smtClean="0"/>
              <a:t>vivir</a:t>
            </a:r>
            <a:r>
              <a:rPr lang="en-US" sz="2000" b="1" dirty="0"/>
              <a:t>:</a:t>
            </a:r>
          </a:p>
          <a:p>
            <a:pPr marL="68580" indent="0">
              <a:buNone/>
            </a:pPr>
            <a:r>
              <a:rPr lang="en-US" sz="2000" b="1" dirty="0" err="1" smtClean="0"/>
              <a:t>vivir</a:t>
            </a:r>
            <a:r>
              <a:rPr lang="en-US" sz="2000" b="1" dirty="0" err="1" smtClean="0">
                <a:solidFill>
                  <a:srgbClr val="FF0000"/>
                </a:solidFill>
              </a:rPr>
              <a:t>é</a:t>
            </a:r>
            <a:r>
              <a:rPr lang="en-US" sz="2000" b="1" dirty="0"/>
              <a:t>		</a:t>
            </a:r>
            <a:r>
              <a:rPr lang="en-US" sz="2000" b="1" dirty="0" err="1" smtClean="0"/>
              <a:t>vivir</a:t>
            </a:r>
            <a:r>
              <a:rPr lang="en-US" sz="2000" b="1" dirty="0" err="1" smtClean="0">
                <a:solidFill>
                  <a:srgbClr val="FF0000"/>
                </a:solidFill>
              </a:rPr>
              <a:t>emos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err="1" smtClean="0"/>
              <a:t>vivir</a:t>
            </a:r>
            <a:r>
              <a:rPr lang="en-US" sz="2000" b="1" dirty="0" err="1" smtClean="0">
                <a:solidFill>
                  <a:srgbClr val="FF0000"/>
                </a:solidFill>
              </a:rPr>
              <a:t>ás</a:t>
            </a:r>
            <a:r>
              <a:rPr lang="en-US" sz="2000" b="1" dirty="0"/>
              <a:t>	</a:t>
            </a:r>
            <a:r>
              <a:rPr lang="en-US" sz="2000" b="1" dirty="0" smtClean="0"/>
              <a:t>	</a:t>
            </a:r>
            <a:r>
              <a:rPr lang="en-US" sz="2000" b="1" dirty="0" err="1" smtClean="0"/>
              <a:t>vivir</a:t>
            </a:r>
            <a:r>
              <a:rPr lang="en-US" sz="2000" b="1" dirty="0" err="1" smtClean="0">
                <a:solidFill>
                  <a:srgbClr val="FF0000"/>
                </a:solidFill>
              </a:rPr>
              <a:t>éis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err="1" smtClean="0"/>
              <a:t>vivir</a:t>
            </a:r>
            <a:r>
              <a:rPr lang="en-US" sz="2000" b="1" dirty="0" err="1" smtClean="0">
                <a:solidFill>
                  <a:srgbClr val="FF0000"/>
                </a:solidFill>
              </a:rPr>
              <a:t>á</a:t>
            </a:r>
            <a:r>
              <a:rPr lang="en-US" sz="2000" b="1" dirty="0"/>
              <a:t>		</a:t>
            </a:r>
            <a:r>
              <a:rPr lang="en-US" sz="2000" b="1" dirty="0" err="1" smtClean="0"/>
              <a:t>vivir</a:t>
            </a:r>
            <a:r>
              <a:rPr lang="en-US" sz="2000" b="1" dirty="0" err="1" smtClean="0">
                <a:solidFill>
                  <a:srgbClr val="FF0000"/>
                </a:solidFill>
              </a:rPr>
              <a:t>án</a:t>
            </a:r>
            <a:endParaRPr lang="en-US" sz="2000" b="1" dirty="0">
              <a:solidFill>
                <a:srgbClr val="FF0000"/>
              </a:solidFill>
            </a:endParaRPr>
          </a:p>
          <a:p>
            <a:pPr marL="6858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1" name="Picture 3" descr="C:\Users\paisleyk\AppData\Local\Microsoft\Windows\Temporary Internet Files\Content.IE5\IVZDYIKJ\MC9000836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38400"/>
            <a:ext cx="229296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4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Here are some irregular forms!!!!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042416" y="1752600"/>
            <a:ext cx="3300984" cy="405384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 smtClean="0"/>
              <a:t>The </a:t>
            </a:r>
            <a:r>
              <a:rPr lang="en-US" sz="1800" b="1" i="1" dirty="0" smtClean="0">
                <a:solidFill>
                  <a:srgbClr val="FF0000"/>
                </a:solidFill>
              </a:rPr>
              <a:t>stems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of some verbs are irregular:</a:t>
            </a:r>
          </a:p>
          <a:p>
            <a:pPr marL="68580" indent="0">
              <a:buNone/>
            </a:pPr>
            <a:r>
              <a:rPr lang="en-US" sz="1600" dirty="0" err="1" smtClean="0"/>
              <a:t>Decir</a:t>
            </a:r>
            <a:r>
              <a:rPr lang="en-US" sz="1600" dirty="0" smtClean="0"/>
              <a:t> - 	</a:t>
            </a:r>
            <a:r>
              <a:rPr lang="en-US" sz="1600" b="1" dirty="0" err="1" smtClean="0">
                <a:solidFill>
                  <a:srgbClr val="FF0000"/>
                </a:solidFill>
              </a:rPr>
              <a:t>dir</a:t>
            </a:r>
            <a:r>
              <a:rPr lang="en-US" sz="1600" b="1" dirty="0" smtClean="0">
                <a:solidFill>
                  <a:srgbClr val="FF0000"/>
                </a:solidFill>
              </a:rPr>
              <a:t>-</a:t>
            </a:r>
          </a:p>
          <a:p>
            <a:pPr marL="68580" indent="0">
              <a:buNone/>
            </a:pPr>
            <a:r>
              <a:rPr lang="en-US" sz="1600" dirty="0" smtClean="0"/>
              <a:t>Haber-	</a:t>
            </a:r>
            <a:r>
              <a:rPr lang="en-US" sz="1600" b="1" dirty="0" err="1" smtClean="0">
                <a:solidFill>
                  <a:srgbClr val="FF0000"/>
                </a:solidFill>
              </a:rPr>
              <a:t>habr</a:t>
            </a:r>
            <a:r>
              <a:rPr lang="en-US" sz="1600" b="1" dirty="0" smtClean="0">
                <a:solidFill>
                  <a:srgbClr val="FF0000"/>
                </a:solidFill>
              </a:rPr>
              <a:t>-</a:t>
            </a:r>
          </a:p>
          <a:p>
            <a:pPr marL="68580" indent="0">
              <a:buNone/>
            </a:pPr>
            <a:r>
              <a:rPr lang="en-US" sz="1600" dirty="0" err="1" smtClean="0"/>
              <a:t>Hacer</a:t>
            </a:r>
            <a:r>
              <a:rPr lang="en-US" sz="1600" dirty="0" smtClean="0"/>
              <a:t>- 	</a:t>
            </a:r>
            <a:r>
              <a:rPr lang="en-US" sz="1600" b="1" dirty="0" err="1" smtClean="0">
                <a:solidFill>
                  <a:srgbClr val="FF0000"/>
                </a:solidFill>
              </a:rPr>
              <a:t>har</a:t>
            </a:r>
            <a:r>
              <a:rPr lang="en-US" sz="1600" b="1" dirty="0" smtClean="0">
                <a:solidFill>
                  <a:srgbClr val="FF0000"/>
                </a:solidFill>
              </a:rPr>
              <a:t>-</a:t>
            </a:r>
            <a:endParaRPr lang="en-US" sz="1600" b="1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US" sz="1600" dirty="0" err="1" smtClean="0"/>
              <a:t>Querer</a:t>
            </a:r>
            <a:r>
              <a:rPr lang="en-US" sz="1600" dirty="0" smtClean="0"/>
              <a:t>- 	</a:t>
            </a:r>
            <a:r>
              <a:rPr lang="en-US" sz="1600" b="1" dirty="0" err="1" smtClean="0">
                <a:solidFill>
                  <a:srgbClr val="FF0000"/>
                </a:solidFill>
              </a:rPr>
              <a:t>querr</a:t>
            </a:r>
            <a:r>
              <a:rPr lang="en-US" sz="1600" b="1" dirty="0" smtClean="0">
                <a:solidFill>
                  <a:srgbClr val="FF0000"/>
                </a:solidFill>
              </a:rPr>
              <a:t>-</a:t>
            </a:r>
          </a:p>
          <a:p>
            <a:pPr marL="68580" indent="0">
              <a:buNone/>
            </a:pPr>
            <a:r>
              <a:rPr lang="en-US" sz="1600" dirty="0" smtClean="0"/>
              <a:t>Saber- 	</a:t>
            </a:r>
            <a:r>
              <a:rPr lang="en-US" sz="1600" b="1" dirty="0" err="1" smtClean="0">
                <a:solidFill>
                  <a:srgbClr val="FF0000"/>
                </a:solidFill>
              </a:rPr>
              <a:t>sabr</a:t>
            </a:r>
            <a:r>
              <a:rPr lang="en-US" sz="1600" b="1" dirty="0" smtClean="0">
                <a:solidFill>
                  <a:srgbClr val="FF0000"/>
                </a:solidFill>
              </a:rPr>
              <a:t>-		</a:t>
            </a:r>
            <a:r>
              <a:rPr lang="en-US" sz="2000" b="1" dirty="0" smtClean="0">
                <a:solidFill>
                  <a:schemeClr val="tx1"/>
                </a:solidFill>
              </a:rPr>
              <a:t>+</a:t>
            </a:r>
          </a:p>
          <a:p>
            <a:pPr marL="68580" indent="0">
              <a:buNone/>
            </a:pPr>
            <a:r>
              <a:rPr lang="en-US" sz="1600" dirty="0" err="1" smtClean="0"/>
              <a:t>Salir</a:t>
            </a:r>
            <a:r>
              <a:rPr lang="en-US" sz="1600" dirty="0" smtClean="0"/>
              <a:t>- 	</a:t>
            </a:r>
            <a:r>
              <a:rPr lang="en-US" sz="1600" b="1" dirty="0" err="1" smtClean="0">
                <a:solidFill>
                  <a:srgbClr val="FF0000"/>
                </a:solidFill>
              </a:rPr>
              <a:t>saldr</a:t>
            </a:r>
            <a:r>
              <a:rPr lang="en-US" sz="1600" b="1" dirty="0" smtClean="0">
                <a:solidFill>
                  <a:srgbClr val="FF0000"/>
                </a:solidFill>
              </a:rPr>
              <a:t>-</a:t>
            </a:r>
          </a:p>
          <a:p>
            <a:pPr marL="68580" indent="0">
              <a:buNone/>
            </a:pPr>
            <a:r>
              <a:rPr lang="en-US" sz="1600" dirty="0" err="1" smtClean="0"/>
              <a:t>Poder</a:t>
            </a:r>
            <a:r>
              <a:rPr lang="en-US" sz="1600" dirty="0" smtClean="0"/>
              <a:t>- 	</a:t>
            </a:r>
            <a:r>
              <a:rPr lang="en-US" sz="1600" b="1" dirty="0" err="1" smtClean="0">
                <a:solidFill>
                  <a:srgbClr val="FF0000"/>
                </a:solidFill>
              </a:rPr>
              <a:t>podr</a:t>
            </a:r>
            <a:r>
              <a:rPr lang="en-US" sz="1600" b="1" dirty="0" smtClean="0">
                <a:solidFill>
                  <a:srgbClr val="FF0000"/>
                </a:solidFill>
              </a:rPr>
              <a:t>-</a:t>
            </a:r>
          </a:p>
          <a:p>
            <a:pPr marL="68580" indent="0">
              <a:buNone/>
            </a:pPr>
            <a:r>
              <a:rPr lang="en-US" sz="1600" dirty="0" err="1" smtClean="0"/>
              <a:t>Poner</a:t>
            </a:r>
            <a:r>
              <a:rPr lang="en-US" sz="1600" dirty="0" smtClean="0"/>
              <a:t>- 	</a:t>
            </a:r>
            <a:r>
              <a:rPr lang="en-US" sz="1600" b="1" dirty="0" err="1" smtClean="0">
                <a:solidFill>
                  <a:srgbClr val="FF0000"/>
                </a:solidFill>
              </a:rPr>
              <a:t>pondr</a:t>
            </a:r>
            <a:r>
              <a:rPr lang="en-US" sz="1600" b="1" dirty="0" smtClean="0">
                <a:solidFill>
                  <a:srgbClr val="FF0000"/>
                </a:solidFill>
              </a:rPr>
              <a:t>-</a:t>
            </a:r>
          </a:p>
          <a:p>
            <a:pPr marL="68580" indent="0">
              <a:buNone/>
            </a:pPr>
            <a:r>
              <a:rPr lang="en-US" sz="1600" dirty="0" err="1" smtClean="0"/>
              <a:t>Venir</a:t>
            </a:r>
            <a:r>
              <a:rPr lang="en-US" sz="1600" dirty="0" smtClean="0"/>
              <a:t>- 	</a:t>
            </a:r>
            <a:r>
              <a:rPr lang="en-US" sz="1600" b="1" dirty="0" err="1" smtClean="0">
                <a:solidFill>
                  <a:srgbClr val="FF0000"/>
                </a:solidFill>
              </a:rPr>
              <a:t>vendr</a:t>
            </a:r>
            <a:r>
              <a:rPr lang="en-US" sz="1600" b="1" dirty="0" smtClean="0">
                <a:solidFill>
                  <a:srgbClr val="FF0000"/>
                </a:solidFill>
              </a:rPr>
              <a:t>-</a:t>
            </a:r>
          </a:p>
          <a:p>
            <a:pPr marL="68580" indent="0"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Tener</a:t>
            </a:r>
            <a:r>
              <a:rPr lang="en-US" sz="1600" dirty="0" smtClean="0">
                <a:solidFill>
                  <a:schemeClr val="tx1"/>
                </a:solidFill>
              </a:rPr>
              <a:t>-</a:t>
            </a: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</a:rPr>
              <a:t>tendr</a:t>
            </a:r>
            <a:r>
              <a:rPr lang="en-US" sz="1600" b="1" dirty="0" smtClean="0">
                <a:solidFill>
                  <a:srgbClr val="FF0000"/>
                </a:solidFill>
              </a:rPr>
              <a:t>-</a:t>
            </a:r>
          </a:p>
          <a:p>
            <a:pPr marL="68580" indent="0">
              <a:buNone/>
            </a:pPr>
            <a:r>
              <a:rPr lang="en-US" sz="1600" dirty="0" err="1" smtClean="0">
                <a:solidFill>
                  <a:schemeClr val="tx1"/>
                </a:solidFill>
              </a:rPr>
              <a:t>Valer</a:t>
            </a:r>
            <a:r>
              <a:rPr lang="en-US" sz="1600" dirty="0" smtClean="0">
                <a:solidFill>
                  <a:schemeClr val="tx1"/>
                </a:solidFill>
              </a:rPr>
              <a:t>- </a:t>
            </a: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 smtClean="0">
                <a:solidFill>
                  <a:srgbClr val="FF0000"/>
                </a:solidFill>
              </a:rPr>
              <a:t>valdr</a:t>
            </a:r>
            <a:r>
              <a:rPr lang="en-US" sz="1600" b="1" dirty="0" smtClean="0">
                <a:solidFill>
                  <a:srgbClr val="FF0000"/>
                </a:solidFill>
              </a:rPr>
              <a:t>-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114800" y="1752600"/>
            <a:ext cx="3950208" cy="43434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2000" b="1" dirty="0" smtClean="0"/>
              <a:t>Just attach these same endings to the stems:</a:t>
            </a:r>
          </a:p>
          <a:p>
            <a:pPr marL="68580" indent="0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é	-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emos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ás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	-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éis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á	-</a:t>
            </a:r>
            <a:r>
              <a:rPr lang="en-US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án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80" indent="0">
              <a:buNone/>
            </a:pPr>
            <a:r>
              <a:rPr lang="en-US" sz="1800" dirty="0" smtClean="0"/>
              <a:t>“</a:t>
            </a:r>
            <a:r>
              <a:rPr lang="en-US" sz="1800" dirty="0" err="1"/>
              <a:t>Y</a:t>
            </a:r>
            <a:r>
              <a:rPr lang="en-US" sz="1800" dirty="0" err="1" smtClean="0"/>
              <a:t>o</a:t>
            </a:r>
            <a:r>
              <a:rPr lang="en-US" sz="1800" dirty="0" smtClean="0"/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saldr</a:t>
            </a:r>
            <a:r>
              <a:rPr lang="en-US" sz="1800" b="1" dirty="0" err="1" smtClean="0"/>
              <a:t>é</a:t>
            </a:r>
            <a:r>
              <a:rPr lang="en-US" sz="1800" dirty="0" smtClean="0"/>
              <a:t> a </a:t>
            </a:r>
            <a:r>
              <a:rPr lang="en-US" sz="1800" dirty="0" err="1" smtClean="0"/>
              <a:t>las</a:t>
            </a:r>
            <a:r>
              <a:rPr lang="en-US" sz="1800" dirty="0" smtClean="0"/>
              <a:t> </a:t>
            </a:r>
            <a:r>
              <a:rPr lang="en-US" sz="1800" dirty="0" err="1" smtClean="0"/>
              <a:t>cinco</a:t>
            </a:r>
            <a:r>
              <a:rPr lang="en-US" sz="1800" dirty="0" smtClean="0"/>
              <a:t>”.</a:t>
            </a:r>
          </a:p>
          <a:p>
            <a:pPr marL="68580" indent="0">
              <a:buNone/>
            </a:pPr>
            <a:r>
              <a:rPr lang="en-US" sz="1600" dirty="0" smtClean="0"/>
              <a:t>   (I will leave at five)</a:t>
            </a:r>
          </a:p>
          <a:p>
            <a:pPr marL="68580" indent="0">
              <a:buNone/>
            </a:pPr>
            <a:endParaRPr lang="en-US" sz="1600" dirty="0" smtClean="0"/>
          </a:p>
          <a:p>
            <a:pPr marL="68580" indent="0">
              <a:buNone/>
            </a:pPr>
            <a:r>
              <a:rPr lang="en-US" sz="1800" dirty="0" smtClean="0"/>
              <a:t>“</a:t>
            </a:r>
            <a:r>
              <a:rPr lang="en-US" sz="1800" dirty="0" err="1" smtClean="0"/>
              <a:t>Ellos</a:t>
            </a:r>
            <a:r>
              <a:rPr lang="en-US" sz="1800" dirty="0" smtClean="0"/>
              <a:t> </a:t>
            </a:r>
            <a:r>
              <a:rPr lang="en-US" sz="1800" b="1" dirty="0" err="1" smtClean="0">
                <a:solidFill>
                  <a:srgbClr val="FF0000"/>
                </a:solidFill>
              </a:rPr>
              <a:t>vendr</a:t>
            </a:r>
            <a:r>
              <a:rPr lang="en-US" sz="1800" b="1" dirty="0" err="1" smtClean="0"/>
              <a:t>án</a:t>
            </a:r>
            <a:r>
              <a:rPr lang="en-US" sz="1800" dirty="0" smtClean="0"/>
              <a:t> a mi casa hoy”.</a:t>
            </a:r>
          </a:p>
          <a:p>
            <a:pPr marL="68580" indent="0">
              <a:buNone/>
            </a:pPr>
            <a:r>
              <a:rPr lang="en-US" sz="1600" dirty="0" smtClean="0"/>
              <a:t>   (They will come to my house today)</a:t>
            </a:r>
          </a:p>
          <a:p>
            <a:pPr marL="68580" indent="0">
              <a:buNone/>
            </a:pPr>
            <a:endParaRPr lang="en-US" sz="1600" dirty="0" smtClean="0"/>
          </a:p>
          <a:p>
            <a:pPr marL="68580" indent="0">
              <a:buNone/>
            </a:pPr>
            <a:r>
              <a:rPr lang="en-US" sz="1800" dirty="0" smtClean="0"/>
              <a:t>“No </a:t>
            </a:r>
            <a:r>
              <a:rPr lang="en-US" sz="1800" b="1" dirty="0" err="1" smtClean="0">
                <a:solidFill>
                  <a:srgbClr val="FF0000"/>
                </a:solidFill>
              </a:rPr>
              <a:t>tendr</a:t>
            </a:r>
            <a:r>
              <a:rPr lang="en-US" sz="1800" b="1" dirty="0" err="1" smtClean="0"/>
              <a:t>emos</a:t>
            </a:r>
            <a:r>
              <a:rPr lang="en-US" sz="1800" dirty="0" smtClean="0"/>
              <a:t> </a:t>
            </a:r>
            <a:r>
              <a:rPr lang="en-US" sz="1800" dirty="0" err="1" smtClean="0"/>
              <a:t>problemas</a:t>
            </a:r>
            <a:r>
              <a:rPr lang="en-US" sz="1800" dirty="0" smtClean="0"/>
              <a:t>”.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(We will not have problems)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457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 el </a:t>
            </a:r>
            <a:r>
              <a:rPr lang="en-US" dirty="0" err="1"/>
              <a:t>año</a:t>
            </a:r>
            <a:r>
              <a:rPr lang="en-US" dirty="0"/>
              <a:t>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sz="2700" b="1" dirty="0" err="1" smtClean="0"/>
              <a:t>Tú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estudiar</a:t>
            </a:r>
            <a:r>
              <a:rPr lang="en-US" sz="2700" b="1" dirty="0" err="1" smtClean="0">
                <a:solidFill>
                  <a:srgbClr val="FF0000"/>
                </a:solidFill>
              </a:rPr>
              <a:t>ás</a:t>
            </a:r>
            <a:r>
              <a:rPr lang="en-US" sz="2700" b="1" dirty="0" smtClean="0"/>
              <a:t> </a:t>
            </a:r>
            <a:r>
              <a:rPr lang="en-US" sz="2700" dirty="0" smtClean="0"/>
              <a:t>en la </a:t>
            </a:r>
            <a:r>
              <a:rPr lang="en-US" sz="2700" dirty="0" err="1" smtClean="0"/>
              <a:t>universidad</a:t>
            </a:r>
            <a:r>
              <a:rPr lang="en-US" sz="2700" dirty="0" smtClean="0"/>
              <a:t> de Oregon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http://media.kval.com/images/stock_UO_log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5257800" cy="426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78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029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 el </a:t>
            </a:r>
            <a:r>
              <a:rPr lang="en-US" dirty="0" err="1" smtClean="0"/>
              <a:t>año</a:t>
            </a:r>
            <a:r>
              <a:rPr lang="en-US" dirty="0" smtClean="0"/>
              <a:t> 2020</a:t>
            </a:r>
            <a:br>
              <a:rPr lang="en-US" dirty="0" smtClean="0"/>
            </a:br>
            <a:r>
              <a:rPr lang="en-US" sz="2700" dirty="0" err="1" smtClean="0"/>
              <a:t>Nosotros</a:t>
            </a:r>
            <a:r>
              <a:rPr lang="en-US" sz="2700" dirty="0" smtClean="0"/>
              <a:t> </a:t>
            </a:r>
            <a:r>
              <a:rPr lang="en-US" sz="2700" b="1" dirty="0" err="1" smtClean="0"/>
              <a:t>ir</a:t>
            </a:r>
            <a:r>
              <a:rPr lang="en-US" sz="2700" b="1" dirty="0" err="1" smtClean="0">
                <a:solidFill>
                  <a:srgbClr val="FF0000"/>
                </a:solidFill>
              </a:rPr>
              <a:t>emos</a:t>
            </a:r>
            <a:r>
              <a:rPr lang="en-US" sz="2700" dirty="0" smtClean="0"/>
              <a:t> a </a:t>
            </a:r>
            <a:r>
              <a:rPr lang="en-US" sz="2700" dirty="0" err="1" smtClean="0"/>
              <a:t>España</a:t>
            </a:r>
            <a:endParaRPr lang="en-US" sz="27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http://www.geotecnet.com/politico/espana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57400"/>
            <a:ext cx="5791200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047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 el </a:t>
            </a:r>
            <a:r>
              <a:rPr lang="en-US" dirty="0" err="1"/>
              <a:t>año</a:t>
            </a:r>
            <a:r>
              <a:rPr lang="en-US" dirty="0"/>
              <a:t> </a:t>
            </a:r>
            <a:r>
              <a:rPr lang="en-US" dirty="0" smtClean="0"/>
              <a:t>2030</a:t>
            </a:r>
            <a:br>
              <a:rPr lang="en-US" dirty="0" smtClean="0"/>
            </a:br>
            <a:r>
              <a:rPr lang="en-US" sz="3100" dirty="0" err="1"/>
              <a:t>Yo</a:t>
            </a:r>
            <a:r>
              <a:rPr lang="en-US" sz="3100" dirty="0"/>
              <a:t> </a:t>
            </a:r>
            <a:r>
              <a:rPr lang="en-US" sz="3100" b="1" dirty="0" err="1"/>
              <a:t>tendr</a:t>
            </a:r>
            <a:r>
              <a:rPr lang="en-US" sz="3100" b="1" dirty="0" err="1">
                <a:solidFill>
                  <a:srgbClr val="FF0000"/>
                </a:solidFill>
              </a:rPr>
              <a:t>é</a:t>
            </a:r>
            <a:r>
              <a:rPr lang="en-US" sz="3100" dirty="0"/>
              <a:t> un </a:t>
            </a:r>
            <a:r>
              <a:rPr lang="en-US" sz="3100" dirty="0" err="1"/>
              <a:t>esposo</a:t>
            </a:r>
            <a:r>
              <a:rPr lang="en-US" sz="3100" dirty="0"/>
              <a:t> y dos </a:t>
            </a:r>
            <a:r>
              <a:rPr lang="en-US" sz="3100" dirty="0" err="1"/>
              <a:t>hijos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7" name="Picture 3" descr="C:\Users\paisleyk\AppData\Local\Microsoft\Windows\Temporary Internet Files\Content.IE5\Z9DLFR05\MP90044648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7010400" cy="46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6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828800"/>
          </a:xfrm>
        </p:spPr>
        <p:txBody>
          <a:bodyPr>
            <a:normAutofit fontScale="90000"/>
          </a:bodyPr>
          <a:lstStyle/>
          <a:p>
            <a:r>
              <a:rPr lang="en-US" dirty="0"/>
              <a:t>En el </a:t>
            </a:r>
            <a:r>
              <a:rPr lang="en-US" dirty="0" err="1"/>
              <a:t>año</a:t>
            </a:r>
            <a:r>
              <a:rPr lang="en-US" dirty="0"/>
              <a:t> </a:t>
            </a:r>
            <a:r>
              <a:rPr lang="en-US" dirty="0" smtClean="0"/>
              <a:t>2075</a:t>
            </a:r>
            <a:br>
              <a:rPr lang="en-US" dirty="0" smtClean="0"/>
            </a:br>
            <a:r>
              <a:rPr lang="en-US" dirty="0" smtClean="0"/>
              <a:t>¡</a:t>
            </a:r>
            <a:r>
              <a:rPr lang="en-US" sz="2700" dirty="0"/>
              <a:t>L</a:t>
            </a:r>
            <a:r>
              <a:rPr lang="en-US" sz="2700" dirty="0" smtClean="0"/>
              <a:t>os </a:t>
            </a:r>
            <a:r>
              <a:rPr lang="en-US" sz="2700" dirty="0" err="1" smtClean="0"/>
              <a:t>carros</a:t>
            </a:r>
            <a:r>
              <a:rPr lang="en-US" sz="2700" dirty="0" smtClean="0"/>
              <a:t> </a:t>
            </a:r>
            <a:r>
              <a:rPr lang="en-US" sz="2700" b="1" dirty="0" err="1" smtClean="0"/>
              <a:t>volar</a:t>
            </a:r>
            <a:r>
              <a:rPr lang="en-US" sz="2700" b="1" dirty="0" err="1" smtClean="0">
                <a:solidFill>
                  <a:srgbClr val="FF0000"/>
                </a:solidFill>
              </a:rPr>
              <a:t>án</a:t>
            </a:r>
            <a:r>
              <a:rPr lang="en-US" sz="2700" dirty="0" smtClean="0"/>
              <a:t>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http://www.davevanderwekke.com/wp-content/uploads/2011/03/jetsons-ca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057400"/>
            <a:ext cx="6248400" cy="40103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67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 el </a:t>
            </a:r>
            <a:r>
              <a:rPr lang="en-US" dirty="0" err="1"/>
              <a:t>año</a:t>
            </a:r>
            <a:r>
              <a:rPr lang="en-US" dirty="0"/>
              <a:t> </a:t>
            </a:r>
            <a:r>
              <a:rPr lang="en-US" dirty="0" smtClean="0"/>
              <a:t>2025</a:t>
            </a:r>
            <a:br>
              <a:rPr lang="en-US" dirty="0" smtClean="0"/>
            </a:br>
            <a:r>
              <a:rPr lang="en-US" sz="2700" b="1" dirty="0" err="1" smtClean="0"/>
              <a:t>Trabajar</a:t>
            </a:r>
            <a:r>
              <a:rPr lang="en-US" sz="2700" b="1" dirty="0" err="1" smtClean="0">
                <a:solidFill>
                  <a:srgbClr val="FF0000"/>
                </a:solidFill>
              </a:rPr>
              <a:t>ás</a:t>
            </a:r>
            <a:r>
              <a:rPr lang="en-US" sz="2700" dirty="0" smtClean="0"/>
              <a:t> con un </a:t>
            </a:r>
            <a:r>
              <a:rPr lang="en-US" sz="2700" b="1" i="1" dirty="0" smtClean="0"/>
              <a:t>robot</a:t>
            </a:r>
            <a:r>
              <a:rPr lang="en-US" sz="2700" dirty="0" smtClean="0"/>
              <a:t> personal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http://eandt.theiet.org/magazine/2010/09/images/640_robo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44163"/>
            <a:ext cx="6324600" cy="464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67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1518</TotalTime>
  <Words>141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El Futuro</vt:lpstr>
      <vt:lpstr>El futuro  All verbs have these same endings!!!!</vt:lpstr>
      <vt:lpstr>   Modelos de algunos verbos del futuro regulares: </vt:lpstr>
      <vt:lpstr>El futuro Here are some irregular forms!!!!</vt:lpstr>
      <vt:lpstr>En el año 2016 Tú estudiarás en la universidad de Oregon </vt:lpstr>
      <vt:lpstr>En el año 2020 Nosotros iremos a España</vt:lpstr>
      <vt:lpstr>En el año 2030 Yo tendré un esposo y dos hijos </vt:lpstr>
      <vt:lpstr>En el año 2075 ¡Los carros volarán! </vt:lpstr>
      <vt:lpstr>En el año 2025 Trabajarás con un robot personal </vt:lpstr>
      <vt:lpstr>                      ¿Qué harás en el futuro?   -é -emos   -ás -éis   -á -án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Paisley, Katherine</dc:creator>
  <cp:lastModifiedBy>Paisley, Katherine</cp:lastModifiedBy>
  <cp:revision>22</cp:revision>
  <dcterms:created xsi:type="dcterms:W3CDTF">2013-01-10T16:52:04Z</dcterms:created>
  <dcterms:modified xsi:type="dcterms:W3CDTF">2013-01-15T17:25:27Z</dcterms:modified>
</cp:coreProperties>
</file>