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6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2F5"/>
    <a:srgbClr val="D21ABC"/>
    <a:srgbClr val="37E1E9"/>
    <a:srgbClr val="008000"/>
    <a:srgbClr val="F7A3D9"/>
    <a:srgbClr val="E9B1E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10C7E6-585B-4B53-95BD-408836DC144B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89EE62-747D-41D4-BD72-765BBCFA2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0C7E6-585B-4B53-95BD-408836DC144B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9EE62-747D-41D4-BD72-765BBCFA2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0C7E6-585B-4B53-95BD-408836DC144B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9EE62-747D-41D4-BD72-765BBCFA2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0C7E6-585B-4B53-95BD-408836DC144B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9EE62-747D-41D4-BD72-765BBCFA23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0C7E6-585B-4B53-95BD-408836DC144B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9EE62-747D-41D4-BD72-765BBCFA23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0C7E6-585B-4B53-95BD-408836DC144B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9EE62-747D-41D4-BD72-765BBCFA23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0C7E6-585B-4B53-95BD-408836DC144B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9EE62-747D-41D4-BD72-765BBCFA2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0C7E6-585B-4B53-95BD-408836DC144B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9EE62-747D-41D4-BD72-765BBCFA23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0C7E6-585B-4B53-95BD-408836DC144B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9EE62-747D-41D4-BD72-765BBCFA2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110C7E6-585B-4B53-95BD-408836DC144B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B89EE62-747D-41D4-BD72-765BBCFA2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10C7E6-585B-4B53-95BD-408836DC144B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89EE62-747D-41D4-BD72-765BBCFA23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110C7E6-585B-4B53-95BD-408836DC144B}" type="datetimeFigureOut">
              <a:rPr lang="en-US" smtClean="0"/>
              <a:pPr/>
              <a:t>11/6/2012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B89EE62-747D-41D4-BD72-765BBCFA23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953000"/>
          </a:xfrm>
          <a:solidFill>
            <a:srgbClr val="00B050"/>
          </a:solidFill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FFFF00"/>
                </a:solidFill>
              </a:rPr>
              <a:t>Oral tests</a:t>
            </a:r>
            <a:r>
              <a:rPr lang="en-US" sz="2000" dirty="0" smtClean="0"/>
              <a:t>, interviews and </a:t>
            </a:r>
            <a:r>
              <a:rPr lang="en-US" sz="2000" dirty="0" smtClean="0"/>
              <a:t>presentations </a:t>
            </a:r>
            <a:r>
              <a:rPr lang="en-US" sz="2000" dirty="0"/>
              <a:t>a</a:t>
            </a:r>
            <a:r>
              <a:rPr lang="en-US" sz="2000" dirty="0" smtClean="0"/>
              <a:t>re </a:t>
            </a:r>
            <a:r>
              <a:rPr lang="en-US" sz="2000" dirty="0" smtClean="0">
                <a:solidFill>
                  <a:srgbClr val="FFFF00"/>
                </a:solidFill>
              </a:rPr>
              <a:t>40% </a:t>
            </a:r>
            <a:r>
              <a:rPr lang="en-US" sz="2000" dirty="0" smtClean="0"/>
              <a:t>of your grade</a:t>
            </a:r>
            <a:r>
              <a:rPr lang="en-US" sz="2000" dirty="0" smtClean="0"/>
              <a:t>.  You can re-take any failed oral </a:t>
            </a:r>
            <a:r>
              <a:rPr lang="en-US" sz="2000" dirty="0" smtClean="0">
                <a:solidFill>
                  <a:srgbClr val="FFFF00"/>
                </a:solidFill>
              </a:rPr>
              <a:t>(below 70%) </a:t>
            </a:r>
            <a:r>
              <a:rPr lang="en-US" sz="2000" dirty="0" smtClean="0"/>
              <a:t>test </a:t>
            </a:r>
            <a:r>
              <a:rPr lang="en-US" sz="2000" dirty="0" smtClean="0">
                <a:solidFill>
                  <a:srgbClr val="FFFF00"/>
                </a:solidFill>
              </a:rPr>
              <a:t>one time</a:t>
            </a:r>
            <a:r>
              <a:rPr lang="en-US" sz="2000" dirty="0" smtClean="0"/>
              <a:t>, scheduled outside of class time.</a:t>
            </a:r>
          </a:p>
          <a:p>
            <a:pPr marL="109728" indent="0">
              <a:buNone/>
            </a:pPr>
            <a:endParaRPr lang="en-US" sz="2000" dirty="0" smtClean="0"/>
          </a:p>
          <a:p>
            <a:r>
              <a:rPr lang="en-US" sz="2000" dirty="0" smtClean="0">
                <a:solidFill>
                  <a:srgbClr val="FFFF00"/>
                </a:solidFill>
              </a:rPr>
              <a:t>Written tests </a:t>
            </a:r>
            <a:r>
              <a:rPr lang="en-US" sz="2000" dirty="0" smtClean="0"/>
              <a:t>are </a:t>
            </a:r>
            <a:r>
              <a:rPr lang="en-US" sz="2000" dirty="0" smtClean="0">
                <a:solidFill>
                  <a:srgbClr val="FFFF00"/>
                </a:solidFill>
              </a:rPr>
              <a:t>30% </a:t>
            </a:r>
            <a:r>
              <a:rPr lang="en-US" sz="2000" dirty="0" smtClean="0"/>
              <a:t>of your grade</a:t>
            </a:r>
            <a:r>
              <a:rPr lang="en-US" sz="2000" dirty="0" smtClean="0"/>
              <a:t>.  You may come in to do test corrections on failed tests </a:t>
            </a:r>
            <a:r>
              <a:rPr lang="en-US" sz="2000" dirty="0">
                <a:solidFill>
                  <a:srgbClr val="FFFF00"/>
                </a:solidFill>
              </a:rPr>
              <a:t>(below 70</a:t>
            </a:r>
            <a:r>
              <a:rPr lang="en-US" sz="2000" dirty="0" smtClean="0">
                <a:solidFill>
                  <a:srgbClr val="FFFF00"/>
                </a:solidFill>
              </a:rPr>
              <a:t>%) </a:t>
            </a:r>
            <a:r>
              <a:rPr lang="en-US" sz="2000" dirty="0"/>
              <a:t>scheduled outside of class time.</a:t>
            </a:r>
          </a:p>
          <a:p>
            <a:pPr marL="109728" indent="0">
              <a:buNone/>
            </a:pPr>
            <a:endParaRPr lang="en-US" sz="2000" dirty="0" smtClean="0"/>
          </a:p>
          <a:p>
            <a:r>
              <a:rPr lang="en-US" sz="2000" dirty="0" smtClean="0">
                <a:solidFill>
                  <a:srgbClr val="FFFF00"/>
                </a:solidFill>
              </a:rPr>
              <a:t>Projects</a:t>
            </a:r>
            <a:r>
              <a:rPr lang="en-US" sz="2000" dirty="0" smtClean="0"/>
              <a:t>, which always have a </a:t>
            </a:r>
            <a:r>
              <a:rPr lang="en-US" sz="2000" dirty="0" smtClean="0">
                <a:solidFill>
                  <a:srgbClr val="FFFF00"/>
                </a:solidFill>
              </a:rPr>
              <a:t>polished written </a:t>
            </a:r>
            <a:r>
              <a:rPr lang="en-US" sz="2000" dirty="0" smtClean="0"/>
              <a:t>with visuals or other enhancement AND an </a:t>
            </a:r>
            <a:r>
              <a:rPr lang="en-US" sz="2000" dirty="0" smtClean="0">
                <a:solidFill>
                  <a:srgbClr val="FFFF00"/>
                </a:solidFill>
              </a:rPr>
              <a:t>oral presentation</a:t>
            </a:r>
            <a:r>
              <a:rPr lang="en-US" sz="2000" dirty="0" smtClean="0"/>
              <a:t>, are </a:t>
            </a:r>
            <a:r>
              <a:rPr lang="en-US" sz="2000" dirty="0" smtClean="0">
                <a:solidFill>
                  <a:srgbClr val="FFFF00"/>
                </a:solidFill>
              </a:rPr>
              <a:t>20% </a:t>
            </a:r>
            <a:r>
              <a:rPr lang="en-US" sz="2000" dirty="0" smtClean="0"/>
              <a:t>of your grade</a:t>
            </a:r>
            <a:r>
              <a:rPr lang="en-US" sz="2000" dirty="0" smtClean="0"/>
              <a:t>.  You may not present projects late if you are not prepared on presentation days, however, you may turn in the </a:t>
            </a:r>
            <a:r>
              <a:rPr lang="en-US" sz="2000" dirty="0" err="1" smtClean="0"/>
              <a:t>writtin</a:t>
            </a:r>
            <a:r>
              <a:rPr lang="en-US" sz="2000" dirty="0" smtClean="0"/>
              <a:t>/hands-on piece for late credit up to one week.</a:t>
            </a:r>
            <a:endParaRPr lang="en-US" sz="2000" dirty="0" smtClean="0"/>
          </a:p>
          <a:p>
            <a:r>
              <a:rPr lang="en-US" sz="2000" dirty="0" smtClean="0">
                <a:solidFill>
                  <a:srgbClr val="FFFF00"/>
                </a:solidFill>
              </a:rPr>
              <a:t>You must have a 70% or higher to continue to Spanish 2 next year </a:t>
            </a:r>
            <a:r>
              <a:rPr lang="en-US" sz="2000" dirty="0" smtClean="0">
                <a:solidFill>
                  <a:srgbClr val="FFFF00"/>
                </a:solidFill>
                <a:sym typeface="Wingdings" pitchFamily="2" charset="2"/>
              </a:rPr>
              <a:t>  I only give A, B, C or F grades for semester!</a:t>
            </a:r>
            <a:endParaRPr lang="en-US" sz="2000" dirty="0">
              <a:solidFill>
                <a:srgbClr val="FFFF00"/>
              </a:solidFill>
            </a:endParaRPr>
          </a:p>
          <a:p>
            <a:r>
              <a:rPr lang="en-US" sz="2000" dirty="0" smtClean="0"/>
              <a:t>If you pay attention in class, study to MEMORIZE new vocabulary and try to keep up, you should be able to reach YOUR GOALS in this class.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It’s a new term and a new opportunity to reset your goals for 1</a:t>
            </a:r>
            <a:r>
              <a:rPr lang="en-US" sz="2400" baseline="30000" dirty="0" smtClean="0">
                <a:solidFill>
                  <a:schemeClr val="tx1"/>
                </a:solidFill>
              </a:rPr>
              <a:t>st</a:t>
            </a:r>
            <a:r>
              <a:rPr lang="en-US" sz="2400" dirty="0" smtClean="0">
                <a:solidFill>
                  <a:schemeClr val="tx1"/>
                </a:solidFill>
              </a:rPr>
              <a:t> semester.  Aim high, and then put </a:t>
            </a:r>
            <a:r>
              <a:rPr lang="en-US" sz="2400" dirty="0" smtClean="0">
                <a:solidFill>
                  <a:schemeClr val="tx1"/>
                </a:solidFill>
              </a:rPr>
              <a:t>consistent </a:t>
            </a:r>
            <a:r>
              <a:rPr lang="en-US" sz="2400" dirty="0" smtClean="0">
                <a:solidFill>
                  <a:schemeClr val="tx1"/>
                </a:solidFill>
              </a:rPr>
              <a:t>effort behind </a:t>
            </a:r>
            <a:r>
              <a:rPr lang="en-US" sz="2400" dirty="0" smtClean="0">
                <a:solidFill>
                  <a:schemeClr val="tx1"/>
                </a:solidFill>
              </a:rPr>
              <a:t>reaching your </a:t>
            </a:r>
            <a:r>
              <a:rPr lang="en-US" sz="2400" dirty="0" smtClean="0">
                <a:solidFill>
                  <a:schemeClr val="tx1"/>
                </a:solidFill>
              </a:rPr>
              <a:t>goals </a:t>
            </a:r>
            <a:r>
              <a:rPr lang="en-US" sz="2400" dirty="0" smtClean="0">
                <a:solidFill>
                  <a:schemeClr val="tx1"/>
                </a:solidFill>
                <a:sym typeface="Wingdings" pitchFamily="2" charset="2"/>
              </a:rPr>
              <a:t> </a:t>
            </a:r>
            <a:r>
              <a:rPr lang="en-US" sz="2400" dirty="0" smtClean="0">
                <a:solidFill>
                  <a:schemeClr val="tx1"/>
                </a:solidFill>
              </a:rPr>
              <a:t>Things </a:t>
            </a:r>
            <a:r>
              <a:rPr lang="en-US" sz="2400" dirty="0" smtClean="0">
                <a:solidFill>
                  <a:schemeClr val="tx1"/>
                </a:solidFill>
              </a:rPr>
              <a:t>to remember to help you with your grade: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273050"/>
            <a:ext cx="8610600" cy="71755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Agenda &amp; Learning Objectives Spanish 1 	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martes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       el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13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 </a:t>
            </a:r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noviembre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	-</a:t>
            </a:r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miércoles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    el 14 de </a:t>
            </a:r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noviembre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	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0" y="4953000"/>
            <a:ext cx="3657600" cy="1905000"/>
          </a:xfrm>
          <a:solidFill>
            <a:srgbClr val="00B0F0"/>
          </a:solidFill>
        </p:spPr>
        <p:txBody>
          <a:bodyPr>
            <a:normAutofit fontScale="92500" lnSpcReduction="20000"/>
          </a:bodyPr>
          <a:lstStyle/>
          <a:p>
            <a:r>
              <a:rPr lang="en-US" b="1" u="sng" dirty="0" err="1" smtClean="0"/>
              <a:t>Essencial</a:t>
            </a:r>
            <a:r>
              <a:rPr lang="en-US" b="1" u="sng" dirty="0" smtClean="0"/>
              <a:t> Questions:</a:t>
            </a:r>
          </a:p>
          <a:p>
            <a:r>
              <a:rPr lang="en-US" b="1" dirty="0" smtClean="0"/>
              <a:t>Can you talk about your school schedule and time in Spanish</a:t>
            </a:r>
            <a:r>
              <a:rPr lang="en-US" b="1" dirty="0" smtClean="0"/>
              <a:t>?</a:t>
            </a:r>
          </a:p>
          <a:p>
            <a:r>
              <a:rPr lang="en-US" b="1" dirty="0" smtClean="0"/>
              <a:t>Can you describe people in Spanish?</a:t>
            </a:r>
            <a:endParaRPr lang="en-US" b="1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>
          <a:xfrm>
            <a:off x="3657600" y="4953000"/>
            <a:ext cx="5486400" cy="1905000"/>
          </a:xfrm>
          <a:solidFill>
            <a:srgbClr val="D21ABC"/>
          </a:solidFill>
        </p:spPr>
        <p:txBody>
          <a:bodyPr>
            <a:normAutofit/>
          </a:bodyPr>
          <a:lstStyle/>
          <a:p>
            <a:r>
              <a:rPr lang="en-US" sz="2000" b="1" u="sng" dirty="0" smtClean="0"/>
              <a:t>Homework!!!! </a:t>
            </a:r>
            <a:r>
              <a:rPr lang="en-US" sz="2000" b="1" u="sng" dirty="0" smtClean="0">
                <a:sym typeface="Wingdings" pitchFamily="2" charset="2"/>
              </a:rPr>
              <a:t></a:t>
            </a:r>
            <a:endParaRPr lang="en-US" sz="2000" b="1" u="sng" dirty="0" smtClean="0">
              <a:sym typeface="Wingdings" pitchFamily="2" charset="2"/>
            </a:endParaRPr>
          </a:p>
          <a:p>
            <a:r>
              <a:rPr lang="en-US" sz="2000" b="1" dirty="0" err="1" smtClean="0">
                <a:sym typeface="Wingdings" pitchFamily="2" charset="2"/>
              </a:rPr>
              <a:t>Capitulo</a:t>
            </a:r>
            <a:r>
              <a:rPr lang="en-US" sz="2000" b="1" dirty="0" smtClean="0">
                <a:sym typeface="Wingdings" pitchFamily="2" charset="2"/>
              </a:rPr>
              <a:t> </a:t>
            </a:r>
            <a:r>
              <a:rPr lang="en-US" sz="2000" b="1" dirty="0" smtClean="0">
                <a:sym typeface="Wingdings" pitchFamily="2" charset="2"/>
              </a:rPr>
              <a:t>3 packet </a:t>
            </a:r>
            <a:r>
              <a:rPr lang="en-US" sz="2000" b="1" dirty="0" smtClean="0">
                <a:sym typeface="Wingdings" pitchFamily="2" charset="2"/>
              </a:rPr>
              <a:t>pp.21-22</a:t>
            </a:r>
            <a:endParaRPr lang="en-US" sz="2000" b="1" dirty="0" smtClean="0">
              <a:sym typeface="Wingdings" pitchFamily="2" charset="2"/>
            </a:endParaRPr>
          </a:p>
          <a:p>
            <a:r>
              <a:rPr lang="en-US" sz="2000" b="1" dirty="0">
                <a:sym typeface="Wingdings" pitchFamily="2" charset="2"/>
              </a:rPr>
              <a:t>	</a:t>
            </a:r>
            <a:r>
              <a:rPr lang="en-US" sz="2000" b="1" dirty="0" smtClean="0">
                <a:sym typeface="Wingdings" pitchFamily="2" charset="2"/>
              </a:rPr>
              <a:t>	</a:t>
            </a:r>
            <a:r>
              <a:rPr lang="en-US" sz="2000" b="1" dirty="0" err="1" smtClean="0">
                <a:sym typeface="Wingdings" pitchFamily="2" charset="2"/>
              </a:rPr>
              <a:t>para</a:t>
            </a:r>
            <a:r>
              <a:rPr lang="en-US" sz="2000" b="1" dirty="0" smtClean="0">
                <a:sym typeface="Wingdings" pitchFamily="2" charset="2"/>
              </a:rPr>
              <a:t> </a:t>
            </a:r>
            <a:r>
              <a:rPr lang="en-US" sz="2000" b="1" dirty="0" smtClean="0">
                <a:sym typeface="Wingdings" pitchFamily="2" charset="2"/>
              </a:rPr>
              <a:t>15/11(B</a:t>
            </a:r>
            <a:r>
              <a:rPr lang="en-US" sz="2000" b="1" dirty="0" smtClean="0">
                <a:sym typeface="Wingdings" pitchFamily="2" charset="2"/>
              </a:rPr>
              <a:t>) o </a:t>
            </a:r>
            <a:r>
              <a:rPr lang="en-US" sz="2000" b="1" dirty="0" smtClean="0">
                <a:sym typeface="Wingdings" pitchFamily="2" charset="2"/>
              </a:rPr>
              <a:t>16/11(A</a:t>
            </a:r>
            <a:r>
              <a:rPr lang="en-US" sz="2000" b="1" dirty="0" smtClean="0">
                <a:sym typeface="Wingdings" pitchFamily="2" charset="2"/>
              </a:rPr>
              <a:t>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152400" y="990600"/>
            <a:ext cx="2819400" cy="4267201"/>
          </a:xfrm>
        </p:spPr>
        <p:txBody>
          <a:bodyPr/>
          <a:lstStyle/>
          <a:p>
            <a:pPr>
              <a:buNone/>
            </a:pPr>
            <a:r>
              <a:rPr lang="en-US" sz="1600" b="1" u="sng" dirty="0" smtClean="0"/>
              <a:t>Objectives:</a:t>
            </a:r>
          </a:p>
          <a:p>
            <a:r>
              <a:rPr lang="en-US" sz="1600" dirty="0" smtClean="0"/>
              <a:t>Check your own knowledge of Spanish </a:t>
            </a:r>
            <a:r>
              <a:rPr lang="en-US" sz="1600" dirty="0" smtClean="0"/>
              <a:t>by taking a test on listening, reading </a:t>
            </a:r>
            <a:r>
              <a:rPr lang="en-US" sz="1600" dirty="0" smtClean="0"/>
              <a:t>&amp; writing about school schedules</a:t>
            </a:r>
          </a:p>
          <a:p>
            <a:r>
              <a:rPr lang="en-US" sz="1600" dirty="0" smtClean="0"/>
              <a:t>Create </a:t>
            </a:r>
            <a:r>
              <a:rPr lang="en-US" sz="1600" dirty="0" smtClean="0"/>
              <a:t>a new vocabulary list </a:t>
            </a:r>
            <a:r>
              <a:rPr lang="en-US" sz="1600" dirty="0" smtClean="0"/>
              <a:t>about describing people</a:t>
            </a:r>
            <a:endParaRPr lang="en-US" sz="16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2971800" y="990600"/>
            <a:ext cx="5943599" cy="3962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600" b="1" u="sng" dirty="0" smtClean="0"/>
              <a:t>Lesson Sequence:</a:t>
            </a:r>
            <a:endParaRPr lang="en-US" sz="1600" dirty="0" smtClean="0"/>
          </a:p>
          <a:p>
            <a:pPr marL="109728" indent="0">
              <a:buNone/>
            </a:pPr>
            <a:r>
              <a:rPr lang="en-US" sz="1600" b="1" dirty="0" smtClean="0">
                <a:solidFill>
                  <a:srgbClr val="FFFF00"/>
                </a:solidFill>
              </a:rPr>
              <a:t>Do now! </a:t>
            </a:r>
            <a:r>
              <a:rPr lang="en-US" sz="1600" b="1" dirty="0" err="1">
                <a:solidFill>
                  <a:srgbClr val="FFFF00"/>
                </a:solidFill>
              </a:rPr>
              <a:t>Necesitas</a:t>
            </a:r>
            <a:r>
              <a:rPr lang="en-US" sz="1600" b="1" dirty="0">
                <a:solidFill>
                  <a:srgbClr val="FFFF00"/>
                </a:solidFill>
              </a:rPr>
              <a:t> </a:t>
            </a:r>
            <a:r>
              <a:rPr lang="en-US" sz="1600" b="1" dirty="0" err="1">
                <a:solidFill>
                  <a:srgbClr val="FFFF00"/>
                </a:solidFill>
              </a:rPr>
              <a:t>tu</a:t>
            </a:r>
            <a:r>
              <a:rPr lang="en-US" sz="1600" b="1" dirty="0">
                <a:solidFill>
                  <a:srgbClr val="FFFF00"/>
                </a:solidFill>
              </a:rPr>
              <a:t> </a:t>
            </a:r>
            <a:r>
              <a:rPr lang="en-US" sz="1600" b="1" dirty="0" err="1">
                <a:solidFill>
                  <a:srgbClr val="FFFF00"/>
                </a:solidFill>
              </a:rPr>
              <a:t>libro</a:t>
            </a:r>
            <a:r>
              <a:rPr lang="en-US" sz="1600" b="1" dirty="0">
                <a:solidFill>
                  <a:srgbClr val="FFFF00"/>
                </a:solidFill>
              </a:rPr>
              <a:t> de </a:t>
            </a:r>
            <a:r>
              <a:rPr lang="en-US" sz="1600" b="1" dirty="0" err="1">
                <a:solidFill>
                  <a:srgbClr val="FFFF00"/>
                </a:solidFill>
              </a:rPr>
              <a:t>composición</a:t>
            </a:r>
            <a:r>
              <a:rPr lang="en-US" sz="1600" b="1" dirty="0">
                <a:solidFill>
                  <a:srgbClr val="FFFF00"/>
                </a:solidFill>
              </a:rPr>
              <a:t>, </a:t>
            </a:r>
            <a:r>
              <a:rPr lang="en-US" sz="1600" b="1" dirty="0" err="1">
                <a:solidFill>
                  <a:srgbClr val="FFFF00"/>
                </a:solidFill>
              </a:rPr>
              <a:t>tu</a:t>
            </a:r>
            <a:r>
              <a:rPr lang="en-US" sz="1600" b="1" dirty="0">
                <a:solidFill>
                  <a:srgbClr val="FFFF00"/>
                </a:solidFill>
              </a:rPr>
              <a:t> </a:t>
            </a:r>
            <a:r>
              <a:rPr lang="en-US" sz="1600" b="1" dirty="0" err="1">
                <a:solidFill>
                  <a:srgbClr val="FFFF00"/>
                </a:solidFill>
              </a:rPr>
              <a:t>libro</a:t>
            </a:r>
            <a:r>
              <a:rPr lang="en-US" sz="1600" b="1" dirty="0">
                <a:solidFill>
                  <a:srgbClr val="FFFF00"/>
                </a:solidFill>
              </a:rPr>
              <a:t> de </a:t>
            </a:r>
            <a:r>
              <a:rPr lang="en-US" sz="1600" b="1" dirty="0" err="1">
                <a:solidFill>
                  <a:srgbClr val="FFFF00"/>
                </a:solidFill>
              </a:rPr>
              <a:t>español</a:t>
            </a:r>
            <a:r>
              <a:rPr lang="en-US" sz="1600" b="1" dirty="0">
                <a:solidFill>
                  <a:srgbClr val="FFFF00"/>
                </a:solidFill>
              </a:rPr>
              <a:t> </a:t>
            </a:r>
            <a:endParaRPr lang="en-US" sz="1600" dirty="0" smtClean="0"/>
          </a:p>
          <a:p>
            <a:pPr marL="452628" indent="-342900">
              <a:buAutoNum type="arabicPeriod"/>
            </a:pPr>
            <a:r>
              <a:rPr lang="en-US" sz="1600" dirty="0" smtClean="0"/>
              <a:t>Nueva </a:t>
            </a:r>
            <a:r>
              <a:rPr lang="en-US" sz="1600" dirty="0" err="1" smtClean="0"/>
              <a:t>lista</a:t>
            </a:r>
            <a:r>
              <a:rPr lang="en-US" sz="1600" dirty="0" smtClean="0"/>
              <a:t> </a:t>
            </a:r>
            <a:r>
              <a:rPr lang="en-US" sz="1600" dirty="0" err="1" smtClean="0"/>
              <a:t>capítulo</a:t>
            </a:r>
            <a:r>
              <a:rPr lang="en-US" sz="1600" dirty="0" smtClean="0"/>
              <a:t> </a:t>
            </a:r>
            <a:r>
              <a:rPr lang="en-US" sz="1600" dirty="0" smtClean="0"/>
              <a:t>3.3, </a:t>
            </a:r>
            <a:r>
              <a:rPr lang="en-US" sz="1600" dirty="0" err="1" smtClean="0"/>
              <a:t>texto</a:t>
            </a:r>
            <a:r>
              <a:rPr lang="en-US" sz="1600" dirty="0" smtClean="0"/>
              <a:t> </a:t>
            </a:r>
            <a:r>
              <a:rPr lang="en-US" sz="1600" dirty="0" smtClean="0"/>
              <a:t>p.95 (describing people)</a:t>
            </a:r>
          </a:p>
          <a:p>
            <a:pPr marL="109728" indent="0">
              <a:buNone/>
            </a:pPr>
            <a:endParaRPr lang="en-US" sz="1600" dirty="0" smtClean="0"/>
          </a:p>
          <a:p>
            <a:pPr marL="452628" indent="-342900">
              <a:buAutoNum type="arabicPeriod" startAt="2"/>
            </a:pPr>
            <a:r>
              <a:rPr lang="en-US" sz="1600" dirty="0" smtClean="0"/>
              <a:t>Los </a:t>
            </a:r>
            <a:r>
              <a:rPr lang="en-US" sz="1600" dirty="0" err="1" smtClean="0"/>
              <a:t>verbos</a:t>
            </a:r>
            <a:r>
              <a:rPr lang="en-US" sz="1600" dirty="0" smtClean="0"/>
              <a:t> y “papa </a:t>
            </a:r>
            <a:r>
              <a:rPr lang="en-US" sz="1600" dirty="0" err="1" smtClean="0"/>
              <a:t>caliente</a:t>
            </a:r>
            <a:r>
              <a:rPr lang="en-US" sz="1600" dirty="0" smtClean="0"/>
              <a:t>”</a:t>
            </a:r>
          </a:p>
          <a:p>
            <a:pPr marL="452628" indent="-342900">
              <a:buAutoNum type="arabicPeriod" startAt="2"/>
            </a:pPr>
            <a:endParaRPr lang="en-US" sz="1600" dirty="0" smtClean="0"/>
          </a:p>
          <a:p>
            <a:pPr marL="452628" indent="-342900">
              <a:buAutoNum type="arabicPeriod" startAt="2"/>
            </a:pPr>
            <a:r>
              <a:rPr lang="en-US" sz="1600" dirty="0" err="1" smtClean="0"/>
              <a:t>Compartir</a:t>
            </a:r>
            <a:r>
              <a:rPr lang="en-US" sz="1600" dirty="0" smtClean="0"/>
              <a:t> (share) </a:t>
            </a:r>
            <a:r>
              <a:rPr lang="en-US" sz="1600" dirty="0" err="1" smtClean="0"/>
              <a:t>tu</a:t>
            </a:r>
            <a:r>
              <a:rPr lang="en-US" sz="1600" dirty="0" smtClean="0"/>
              <a:t> </a:t>
            </a:r>
            <a:r>
              <a:rPr lang="en-US" sz="1600" dirty="0" err="1" smtClean="0"/>
              <a:t>horario</a:t>
            </a:r>
            <a:r>
              <a:rPr lang="en-US" sz="1600" dirty="0" smtClean="0"/>
              <a:t> de la </a:t>
            </a:r>
            <a:r>
              <a:rPr lang="en-US" sz="1600" dirty="0" err="1" smtClean="0"/>
              <a:t>semana</a:t>
            </a:r>
            <a:endParaRPr lang="en-US" sz="1600" dirty="0" smtClean="0"/>
          </a:p>
          <a:p>
            <a:pPr marL="109728" indent="0">
              <a:buNone/>
            </a:pPr>
            <a:r>
              <a:rPr lang="en-US" sz="1600" dirty="0" smtClean="0"/>
              <a:t>     (</a:t>
            </a:r>
            <a:r>
              <a:rPr lang="en-US" sz="1600" dirty="0" err="1" smtClean="0"/>
              <a:t>grupos</a:t>
            </a:r>
            <a:r>
              <a:rPr lang="en-US" sz="1600" dirty="0" smtClean="0"/>
              <a:t> de 4 personas)</a:t>
            </a:r>
          </a:p>
          <a:p>
            <a:pPr marL="109728" indent="0">
              <a:buNone/>
            </a:pPr>
            <a:endParaRPr lang="en-US" sz="1600" dirty="0" smtClean="0"/>
          </a:p>
          <a:p>
            <a:pPr marL="452628" indent="-342900">
              <a:buAutoNum type="arabicPeriod" startAt="5"/>
            </a:pPr>
            <a:r>
              <a:rPr lang="en-US" sz="1600" dirty="0" smtClean="0"/>
              <a:t>Leer-  </a:t>
            </a:r>
            <a:r>
              <a:rPr lang="en-US" sz="1600" dirty="0" err="1" smtClean="0"/>
              <a:t>Pobre</a:t>
            </a:r>
            <a:r>
              <a:rPr lang="en-US" sz="1600" dirty="0" smtClean="0"/>
              <a:t> Ana </a:t>
            </a:r>
            <a:r>
              <a:rPr lang="en-US" sz="1600" dirty="0" err="1" smtClean="0"/>
              <a:t>capítulo</a:t>
            </a:r>
            <a:r>
              <a:rPr lang="en-US" sz="1600" dirty="0" smtClean="0"/>
              <a:t> 1</a:t>
            </a:r>
          </a:p>
          <a:p>
            <a:pPr marL="109728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Create a list of 10 known and 10 new words per </a:t>
            </a:r>
          </a:p>
          <a:p>
            <a:pPr marL="109728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chapter + 3 frame story board (action cartoon) of</a:t>
            </a:r>
          </a:p>
          <a:p>
            <a:pPr marL="109728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beginning, middle &amp; end of the chapter with </a:t>
            </a:r>
          </a:p>
          <a:p>
            <a:pPr marL="109728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1caption in Spanish under each picture.</a:t>
            </a:r>
          </a:p>
          <a:p>
            <a:pPr marL="109728" indent="0">
              <a:buNone/>
            </a:pPr>
            <a:endParaRPr lang="en-US" sz="1600" dirty="0" smtClean="0"/>
          </a:p>
          <a:p>
            <a:pPr marL="452628" indent="-342900">
              <a:buAutoNum type="arabicPeriod" startAt="6"/>
            </a:pPr>
            <a:r>
              <a:rPr lang="en-US" sz="1600" dirty="0" err="1" smtClean="0"/>
              <a:t>Examencito</a:t>
            </a:r>
            <a:r>
              <a:rPr lang="en-US" sz="1600" dirty="0" smtClean="0"/>
              <a:t> </a:t>
            </a:r>
            <a:r>
              <a:rPr lang="en-US" sz="1600" dirty="0"/>
              <a:t>de </a:t>
            </a:r>
            <a:r>
              <a:rPr lang="en-US" sz="1600" dirty="0" err="1"/>
              <a:t>capíitulo</a:t>
            </a:r>
            <a:r>
              <a:rPr lang="en-US" sz="1600" dirty="0"/>
              <a:t> 3.1 (time and schedules</a:t>
            </a:r>
            <a:r>
              <a:rPr lang="en-US" sz="1600" dirty="0" smtClean="0"/>
              <a:t>)</a:t>
            </a:r>
          </a:p>
          <a:p>
            <a:pPr marL="452628" indent="-342900">
              <a:buAutoNum type="arabicPeriod" startAt="6"/>
            </a:pPr>
            <a:endParaRPr lang="en-US" sz="1600" dirty="0" smtClean="0"/>
          </a:p>
          <a:p>
            <a:pPr marL="452628" indent="-342900"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273050"/>
            <a:ext cx="8610600" cy="71755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Agenda &amp; Learning Objectives Spanish 1 	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jueves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 	el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15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 </a:t>
            </a:r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noviembre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- </a:t>
            </a:r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viernes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  	el 16 de </a:t>
            </a:r>
            <a:r>
              <a:rPr lang="en-US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noviembre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		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0" y="4953000"/>
            <a:ext cx="3657600" cy="1905000"/>
          </a:xfrm>
          <a:solidFill>
            <a:srgbClr val="00B0F0"/>
          </a:solidFill>
        </p:spPr>
        <p:txBody>
          <a:bodyPr>
            <a:normAutofit fontScale="92500" lnSpcReduction="20000"/>
          </a:bodyPr>
          <a:lstStyle/>
          <a:p>
            <a:r>
              <a:rPr lang="en-US" b="1" u="sng" dirty="0" err="1" smtClean="0"/>
              <a:t>Essencial</a:t>
            </a:r>
            <a:r>
              <a:rPr lang="en-US" b="1" u="sng" dirty="0" smtClean="0"/>
              <a:t> Questions:</a:t>
            </a:r>
          </a:p>
          <a:p>
            <a:r>
              <a:rPr lang="en-US" b="1" dirty="0" smtClean="0"/>
              <a:t>Can you talk about your school schedule and time in Spanish</a:t>
            </a:r>
            <a:r>
              <a:rPr lang="en-US" b="1" dirty="0" smtClean="0"/>
              <a:t>?</a:t>
            </a:r>
          </a:p>
          <a:p>
            <a:r>
              <a:rPr lang="en-US" b="1" dirty="0" smtClean="0"/>
              <a:t>Can you describe people in Spanish?</a:t>
            </a:r>
            <a:endParaRPr lang="en-US" b="1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>
          <a:xfrm>
            <a:off x="3657600" y="4953000"/>
            <a:ext cx="5486400" cy="1905000"/>
          </a:xfrm>
          <a:solidFill>
            <a:srgbClr val="D21ABC"/>
          </a:solidFill>
        </p:spPr>
        <p:txBody>
          <a:bodyPr>
            <a:normAutofit fontScale="92500" lnSpcReduction="10000"/>
          </a:bodyPr>
          <a:lstStyle/>
          <a:p>
            <a:r>
              <a:rPr lang="en-US" sz="2000" b="1" u="sng" dirty="0" smtClean="0"/>
              <a:t>Homework!!!! </a:t>
            </a:r>
            <a:r>
              <a:rPr lang="en-US" sz="2000" b="1" u="sng" dirty="0" smtClean="0">
                <a:sym typeface="Wingdings" pitchFamily="2" charset="2"/>
              </a:rPr>
              <a:t></a:t>
            </a:r>
            <a:endParaRPr lang="en-US" sz="2000" b="1" u="sng" dirty="0" smtClean="0">
              <a:sym typeface="Wingdings" pitchFamily="2" charset="2"/>
            </a:endParaRPr>
          </a:p>
          <a:p>
            <a:r>
              <a:rPr lang="en-US" sz="2000" b="1" dirty="0" err="1" smtClean="0">
                <a:sym typeface="Wingdings" pitchFamily="2" charset="2"/>
              </a:rPr>
              <a:t>Capitulo</a:t>
            </a:r>
            <a:r>
              <a:rPr lang="en-US" sz="2000" b="1" dirty="0" smtClean="0">
                <a:sym typeface="Wingdings" pitchFamily="2" charset="2"/>
              </a:rPr>
              <a:t> </a:t>
            </a:r>
            <a:r>
              <a:rPr lang="en-US" sz="2000" b="1" dirty="0" smtClean="0">
                <a:sym typeface="Wingdings" pitchFamily="2" charset="2"/>
              </a:rPr>
              <a:t>3 packet </a:t>
            </a:r>
            <a:r>
              <a:rPr lang="en-US" sz="2000" b="1" dirty="0" smtClean="0">
                <a:sym typeface="Wingdings" pitchFamily="2" charset="2"/>
              </a:rPr>
              <a:t>pp.23-24</a:t>
            </a:r>
            <a:endParaRPr lang="en-US" sz="2000" b="1" dirty="0" smtClean="0">
              <a:sym typeface="Wingdings" pitchFamily="2" charset="2"/>
            </a:endParaRPr>
          </a:p>
          <a:p>
            <a:r>
              <a:rPr lang="en-US" sz="2000" b="1" dirty="0">
                <a:sym typeface="Wingdings" pitchFamily="2" charset="2"/>
              </a:rPr>
              <a:t>	</a:t>
            </a:r>
            <a:r>
              <a:rPr lang="en-US" sz="2000" b="1" dirty="0" smtClean="0">
                <a:sym typeface="Wingdings" pitchFamily="2" charset="2"/>
              </a:rPr>
              <a:t>	</a:t>
            </a:r>
            <a:r>
              <a:rPr lang="en-US" sz="2000" b="1" dirty="0" err="1" smtClean="0">
                <a:sym typeface="Wingdings" pitchFamily="2" charset="2"/>
              </a:rPr>
              <a:t>para</a:t>
            </a:r>
            <a:r>
              <a:rPr lang="en-US" sz="2000" b="1" dirty="0" smtClean="0">
                <a:sym typeface="Wingdings" pitchFamily="2" charset="2"/>
              </a:rPr>
              <a:t> </a:t>
            </a:r>
            <a:r>
              <a:rPr lang="en-US" sz="2000" b="1" dirty="0" smtClean="0">
                <a:sym typeface="Wingdings" pitchFamily="2" charset="2"/>
              </a:rPr>
              <a:t>19/11(B</a:t>
            </a:r>
            <a:r>
              <a:rPr lang="en-US" sz="2000" b="1" dirty="0" smtClean="0">
                <a:sym typeface="Wingdings" pitchFamily="2" charset="2"/>
              </a:rPr>
              <a:t>) o </a:t>
            </a:r>
            <a:r>
              <a:rPr lang="en-US" sz="2000" b="1" dirty="0" smtClean="0">
                <a:sym typeface="Wingdings" pitchFamily="2" charset="2"/>
              </a:rPr>
              <a:t>20</a:t>
            </a:r>
            <a:r>
              <a:rPr lang="en-US" sz="2000" b="1" dirty="0" smtClean="0">
                <a:sym typeface="Wingdings" pitchFamily="2" charset="2"/>
              </a:rPr>
              <a:t>/11(A)</a:t>
            </a:r>
          </a:p>
          <a:p>
            <a:r>
              <a:rPr lang="en-US" sz="2000" b="1" dirty="0" smtClean="0">
                <a:sym typeface="Wingdings" pitchFamily="2" charset="2"/>
              </a:rPr>
              <a:t>Pringles Person Project:  puppet, written description and </a:t>
            </a:r>
            <a:r>
              <a:rPr lang="en-US" sz="2000" b="1" dirty="0" smtClean="0">
                <a:solidFill>
                  <a:srgbClr val="FFFF00"/>
                </a:solidFill>
                <a:sym typeface="Wingdings" pitchFamily="2" charset="2"/>
              </a:rPr>
              <a:t>oral </a:t>
            </a:r>
            <a:r>
              <a:rPr lang="en-US" sz="2000" b="1" dirty="0" err="1" smtClean="0">
                <a:solidFill>
                  <a:srgbClr val="FFFF00"/>
                </a:solidFill>
                <a:sym typeface="Wingdings" pitchFamily="2" charset="2"/>
              </a:rPr>
              <a:t>presenation</a:t>
            </a:r>
            <a:endParaRPr lang="en-US" sz="2000" b="1" dirty="0" smtClean="0">
              <a:solidFill>
                <a:srgbClr val="FFFF00"/>
              </a:solidFill>
              <a:sym typeface="Wingdings" pitchFamily="2" charset="2"/>
            </a:endParaRPr>
          </a:p>
          <a:p>
            <a:r>
              <a:rPr lang="en-US" sz="2000" b="1" dirty="0">
                <a:sym typeface="Wingdings" pitchFamily="2" charset="2"/>
              </a:rPr>
              <a:t>	</a:t>
            </a:r>
            <a:r>
              <a:rPr lang="en-US" sz="2000" b="1" dirty="0" smtClean="0">
                <a:sym typeface="Wingdings" pitchFamily="2" charset="2"/>
              </a:rPr>
              <a:t>	</a:t>
            </a:r>
            <a:r>
              <a:rPr lang="en-US" sz="2000" b="1" dirty="0" err="1" smtClean="0">
                <a:sym typeface="Wingdings" pitchFamily="2" charset="2"/>
              </a:rPr>
              <a:t>para</a:t>
            </a:r>
            <a:r>
              <a:rPr lang="en-US" sz="2000" b="1" dirty="0" smtClean="0">
                <a:sym typeface="Wingdings" pitchFamily="2" charset="2"/>
              </a:rPr>
              <a:t> 26/11(B) o 27/11 (A)</a:t>
            </a:r>
            <a:endParaRPr lang="en-US" sz="2000" b="1" dirty="0" smtClean="0">
              <a:sym typeface="Wingdings" pitchFamily="2" charset="2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>
          <a:xfrm>
            <a:off x="152400" y="990600"/>
            <a:ext cx="2819400" cy="4267201"/>
          </a:xfrm>
        </p:spPr>
        <p:txBody>
          <a:bodyPr/>
          <a:lstStyle/>
          <a:p>
            <a:pPr>
              <a:buNone/>
            </a:pPr>
            <a:r>
              <a:rPr lang="en-US" sz="1600" b="1" u="sng" dirty="0" smtClean="0"/>
              <a:t>Objectives:</a:t>
            </a:r>
          </a:p>
          <a:p>
            <a:r>
              <a:rPr lang="en-US" sz="1600" dirty="0" smtClean="0"/>
              <a:t>Practice speaking Spanish by telling classmates about your weekly schedule.</a:t>
            </a:r>
          </a:p>
          <a:p>
            <a:r>
              <a:rPr lang="en-US" sz="1600" dirty="0" smtClean="0"/>
              <a:t>Practice describing people by writing simple sentences with ch.3.3 vocabulary</a:t>
            </a:r>
            <a:endParaRPr lang="en-US" sz="1600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2971800" y="990600"/>
            <a:ext cx="5943599" cy="3962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1600" b="1" u="sng" dirty="0" smtClean="0"/>
              <a:t>Lesson Sequence:</a:t>
            </a:r>
            <a:endParaRPr lang="en-US" sz="1600" dirty="0" smtClean="0"/>
          </a:p>
          <a:p>
            <a:pPr marL="109728" indent="0">
              <a:buNone/>
            </a:pPr>
            <a:r>
              <a:rPr lang="en-US" sz="1600" b="1" dirty="0" smtClean="0">
                <a:solidFill>
                  <a:srgbClr val="FFFF00"/>
                </a:solidFill>
              </a:rPr>
              <a:t>Do now! </a:t>
            </a:r>
            <a:r>
              <a:rPr lang="en-US" sz="1600" b="1" dirty="0" err="1">
                <a:solidFill>
                  <a:srgbClr val="FFFF00"/>
                </a:solidFill>
              </a:rPr>
              <a:t>Necesitas</a:t>
            </a:r>
            <a:r>
              <a:rPr lang="en-US" sz="1600" b="1" dirty="0">
                <a:solidFill>
                  <a:srgbClr val="FFFF00"/>
                </a:solidFill>
              </a:rPr>
              <a:t> </a:t>
            </a:r>
            <a:r>
              <a:rPr lang="en-US" sz="1600" b="1" dirty="0" err="1">
                <a:solidFill>
                  <a:srgbClr val="FFFF00"/>
                </a:solidFill>
              </a:rPr>
              <a:t>tu</a:t>
            </a:r>
            <a:r>
              <a:rPr lang="en-US" sz="1600" b="1" dirty="0">
                <a:solidFill>
                  <a:srgbClr val="FFFF00"/>
                </a:solidFill>
              </a:rPr>
              <a:t> </a:t>
            </a:r>
            <a:r>
              <a:rPr lang="en-US" sz="1600" b="1" dirty="0" err="1">
                <a:solidFill>
                  <a:srgbClr val="FFFF00"/>
                </a:solidFill>
              </a:rPr>
              <a:t>libro</a:t>
            </a:r>
            <a:r>
              <a:rPr lang="en-US" sz="1600" b="1" dirty="0">
                <a:solidFill>
                  <a:srgbClr val="FFFF00"/>
                </a:solidFill>
              </a:rPr>
              <a:t> de </a:t>
            </a:r>
            <a:r>
              <a:rPr lang="en-US" sz="1600" b="1" dirty="0" err="1">
                <a:solidFill>
                  <a:srgbClr val="FFFF00"/>
                </a:solidFill>
              </a:rPr>
              <a:t>composición</a:t>
            </a:r>
            <a:r>
              <a:rPr lang="en-US" sz="1600" b="1" dirty="0">
                <a:solidFill>
                  <a:srgbClr val="FFFF00"/>
                </a:solidFill>
              </a:rPr>
              <a:t>, </a:t>
            </a:r>
            <a:r>
              <a:rPr lang="en-US" sz="1600" b="1" dirty="0" err="1">
                <a:solidFill>
                  <a:srgbClr val="FFFF00"/>
                </a:solidFill>
              </a:rPr>
              <a:t>tu</a:t>
            </a:r>
            <a:r>
              <a:rPr lang="en-US" sz="1600" b="1" dirty="0">
                <a:solidFill>
                  <a:srgbClr val="FFFF00"/>
                </a:solidFill>
              </a:rPr>
              <a:t> </a:t>
            </a:r>
            <a:r>
              <a:rPr lang="en-US" sz="1600" b="1" dirty="0" err="1">
                <a:solidFill>
                  <a:srgbClr val="FFFF00"/>
                </a:solidFill>
              </a:rPr>
              <a:t>libro</a:t>
            </a:r>
            <a:r>
              <a:rPr lang="en-US" sz="1600" b="1" dirty="0">
                <a:solidFill>
                  <a:srgbClr val="FFFF00"/>
                </a:solidFill>
              </a:rPr>
              <a:t> de </a:t>
            </a:r>
            <a:r>
              <a:rPr lang="en-US" sz="1600" b="1" dirty="0" err="1">
                <a:solidFill>
                  <a:srgbClr val="FFFF00"/>
                </a:solidFill>
              </a:rPr>
              <a:t>español</a:t>
            </a:r>
            <a:r>
              <a:rPr lang="en-US" sz="1600" b="1" dirty="0">
                <a:solidFill>
                  <a:srgbClr val="FFFF00"/>
                </a:solidFill>
              </a:rPr>
              <a:t> </a:t>
            </a:r>
            <a:r>
              <a:rPr lang="en-US" sz="1600" b="1" dirty="0" smtClean="0">
                <a:solidFill>
                  <a:srgbClr val="FFFF00"/>
                </a:solidFill>
              </a:rPr>
              <a:t>.  </a:t>
            </a:r>
            <a:r>
              <a:rPr lang="en-US" sz="1600" b="1" dirty="0" err="1" smtClean="0">
                <a:solidFill>
                  <a:srgbClr val="FFFF00"/>
                </a:solidFill>
              </a:rPr>
              <a:t>Saca</a:t>
            </a:r>
            <a:r>
              <a:rPr lang="en-US" sz="1600" b="1" dirty="0" smtClean="0">
                <a:solidFill>
                  <a:srgbClr val="FFFF00"/>
                </a:solidFill>
              </a:rPr>
              <a:t> la </a:t>
            </a:r>
            <a:r>
              <a:rPr lang="en-US" sz="1600" b="1" dirty="0" err="1" smtClean="0">
                <a:solidFill>
                  <a:srgbClr val="FFFF00"/>
                </a:solidFill>
              </a:rPr>
              <a:t>tarea</a:t>
            </a:r>
            <a:r>
              <a:rPr lang="en-US" sz="1600" b="1" dirty="0" smtClean="0">
                <a:solidFill>
                  <a:srgbClr val="FFFF00"/>
                </a:solidFill>
              </a:rPr>
              <a:t> (</a:t>
            </a:r>
            <a:r>
              <a:rPr lang="en-US" sz="1600" b="1" dirty="0" err="1" smtClean="0">
                <a:solidFill>
                  <a:srgbClr val="FFFF00"/>
                </a:solidFill>
              </a:rPr>
              <a:t>talke</a:t>
            </a:r>
            <a:r>
              <a:rPr lang="en-US" sz="1600" b="1" dirty="0" smtClean="0">
                <a:solidFill>
                  <a:srgbClr val="FFFF00"/>
                </a:solidFill>
              </a:rPr>
              <a:t> out ch.3 packet + one week schedule</a:t>
            </a:r>
            <a:endParaRPr lang="en-US" sz="1600" dirty="0"/>
          </a:p>
          <a:p>
            <a:pPr marL="452628" indent="-342900">
              <a:buAutoNum type="arabicPeriod"/>
            </a:pPr>
            <a:r>
              <a:rPr lang="en-US" sz="2100" dirty="0" err="1" smtClean="0"/>
              <a:t>Describete</a:t>
            </a:r>
            <a:r>
              <a:rPr lang="en-US" sz="2100" dirty="0" smtClean="0"/>
              <a:t> (describe yourself) y 4 personas.  Use the verb </a:t>
            </a:r>
            <a:r>
              <a:rPr lang="en-US" sz="2100" dirty="0" err="1" smtClean="0"/>
              <a:t>ser</a:t>
            </a:r>
            <a:r>
              <a:rPr lang="en-US" sz="2100" dirty="0" smtClean="0"/>
              <a:t> (to be)  + ch.3.3 vocabulary</a:t>
            </a:r>
          </a:p>
          <a:p>
            <a:pPr marL="452628" indent="-342900">
              <a:buAutoNum type="arabicPeriod"/>
            </a:pPr>
            <a:endParaRPr lang="en-US" sz="2100" dirty="0" smtClean="0"/>
          </a:p>
          <a:p>
            <a:pPr marL="452628" indent="-342900">
              <a:buAutoNum type="arabicPeriod"/>
            </a:pPr>
            <a:r>
              <a:rPr lang="en-US" sz="2100" dirty="0" err="1" smtClean="0"/>
              <a:t>Corregir</a:t>
            </a:r>
            <a:r>
              <a:rPr lang="en-US" sz="2100" dirty="0" smtClean="0"/>
              <a:t> la </a:t>
            </a:r>
            <a:r>
              <a:rPr lang="en-US" sz="2100" dirty="0" err="1" smtClean="0"/>
              <a:t>tarea</a:t>
            </a:r>
            <a:r>
              <a:rPr lang="en-US" sz="2100" dirty="0" smtClean="0"/>
              <a:t> – </a:t>
            </a:r>
            <a:r>
              <a:rPr lang="en-US" sz="2100" dirty="0" err="1" smtClean="0"/>
              <a:t>capíitulo</a:t>
            </a:r>
            <a:r>
              <a:rPr lang="en-US" sz="2100" dirty="0" smtClean="0"/>
              <a:t> 3 pp.21-22</a:t>
            </a:r>
            <a:endParaRPr lang="en-US" sz="2100" dirty="0" smtClean="0"/>
          </a:p>
          <a:p>
            <a:pPr marL="452628" indent="-342900">
              <a:buAutoNum type="arabicPeriod"/>
            </a:pPr>
            <a:endParaRPr lang="en-US" sz="2100" dirty="0" smtClean="0"/>
          </a:p>
          <a:p>
            <a:pPr marL="452628" indent="-342900">
              <a:buAutoNum type="arabicPeriod" startAt="2"/>
            </a:pPr>
            <a:r>
              <a:rPr lang="en-US" sz="2100" dirty="0" smtClean="0"/>
              <a:t>Los </a:t>
            </a:r>
            <a:r>
              <a:rPr lang="en-US" sz="2100" dirty="0" err="1" smtClean="0"/>
              <a:t>verbos</a:t>
            </a:r>
            <a:r>
              <a:rPr lang="en-US" sz="2100" dirty="0" smtClean="0"/>
              <a:t> y “papa </a:t>
            </a:r>
            <a:r>
              <a:rPr lang="en-US" sz="2100" dirty="0" err="1" smtClean="0"/>
              <a:t>caliente</a:t>
            </a:r>
            <a:r>
              <a:rPr lang="en-US" sz="2100" dirty="0" smtClean="0"/>
              <a:t>”</a:t>
            </a:r>
          </a:p>
          <a:p>
            <a:pPr marL="452628" indent="-342900">
              <a:buAutoNum type="arabicPeriod" startAt="2"/>
            </a:pPr>
            <a:endParaRPr lang="en-US" sz="2100" dirty="0" smtClean="0"/>
          </a:p>
          <a:p>
            <a:pPr marL="452628" indent="-342900">
              <a:buAutoNum type="arabicPeriod" startAt="2"/>
            </a:pPr>
            <a:r>
              <a:rPr lang="en-US" sz="2100" dirty="0" err="1" smtClean="0"/>
              <a:t>Compartir</a:t>
            </a:r>
            <a:r>
              <a:rPr lang="en-US" sz="2100" dirty="0" smtClean="0"/>
              <a:t> (share) </a:t>
            </a:r>
            <a:r>
              <a:rPr lang="en-US" sz="2100" dirty="0" err="1" smtClean="0"/>
              <a:t>tu</a:t>
            </a:r>
            <a:r>
              <a:rPr lang="en-US" sz="2100" dirty="0" smtClean="0"/>
              <a:t> </a:t>
            </a:r>
            <a:r>
              <a:rPr lang="en-US" sz="2100" dirty="0" err="1" smtClean="0"/>
              <a:t>horario</a:t>
            </a:r>
            <a:r>
              <a:rPr lang="en-US" sz="2100" dirty="0" smtClean="0"/>
              <a:t> de la </a:t>
            </a:r>
            <a:r>
              <a:rPr lang="en-US" sz="2100" dirty="0" err="1" smtClean="0"/>
              <a:t>semana</a:t>
            </a:r>
            <a:endParaRPr lang="en-US" sz="2100" dirty="0" smtClean="0"/>
          </a:p>
          <a:p>
            <a:pPr marL="109728" indent="0">
              <a:buNone/>
            </a:pPr>
            <a:r>
              <a:rPr lang="en-US" sz="2100" dirty="0" smtClean="0"/>
              <a:t>     (</a:t>
            </a:r>
            <a:r>
              <a:rPr lang="en-US" sz="2100" dirty="0" err="1" smtClean="0"/>
              <a:t>grupos</a:t>
            </a:r>
            <a:r>
              <a:rPr lang="en-US" sz="2100" dirty="0" smtClean="0"/>
              <a:t> de 4 personas)</a:t>
            </a:r>
          </a:p>
          <a:p>
            <a:pPr marL="109728" indent="0">
              <a:buNone/>
            </a:pPr>
            <a:endParaRPr lang="en-US" sz="2100" dirty="0" smtClean="0"/>
          </a:p>
          <a:p>
            <a:pPr marL="452628" indent="-342900">
              <a:buAutoNum type="arabicPeriod" startAt="5"/>
            </a:pPr>
            <a:r>
              <a:rPr lang="en-US" sz="2100" dirty="0" smtClean="0"/>
              <a:t>Leer-  </a:t>
            </a:r>
            <a:r>
              <a:rPr lang="en-US" sz="2100" dirty="0" err="1" smtClean="0"/>
              <a:t>Pobre</a:t>
            </a:r>
            <a:r>
              <a:rPr lang="en-US" sz="2100" dirty="0" smtClean="0"/>
              <a:t> Ana </a:t>
            </a:r>
            <a:r>
              <a:rPr lang="en-US" sz="2100" dirty="0" err="1" smtClean="0"/>
              <a:t>capítulo</a:t>
            </a:r>
            <a:r>
              <a:rPr lang="en-US" sz="2100" dirty="0" smtClean="0"/>
              <a:t> 1</a:t>
            </a:r>
          </a:p>
          <a:p>
            <a:pPr marL="109728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    Create a list of 10 known and 10 new words per </a:t>
            </a:r>
          </a:p>
          <a:p>
            <a:pPr marL="109728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    chapter + 3 frame story board (action cartoon) of</a:t>
            </a:r>
          </a:p>
          <a:p>
            <a:pPr marL="109728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    beginning, middle &amp; end of the chapter with </a:t>
            </a:r>
          </a:p>
          <a:p>
            <a:pPr marL="109728" indent="0">
              <a:buNone/>
            </a:pPr>
            <a:r>
              <a:rPr lang="en-US" sz="2100" dirty="0"/>
              <a:t> </a:t>
            </a:r>
            <a:r>
              <a:rPr lang="en-US" sz="2100" dirty="0" smtClean="0"/>
              <a:t>     1caption in Spanish under each picture.</a:t>
            </a:r>
          </a:p>
          <a:p>
            <a:pPr marL="109728" indent="0">
              <a:buNone/>
            </a:pPr>
            <a:endParaRPr lang="en-US" sz="2100" dirty="0" smtClean="0"/>
          </a:p>
          <a:p>
            <a:pPr marL="452628" indent="-342900">
              <a:buAutoNum type="arabicPeriod" startAt="6"/>
            </a:pPr>
            <a:r>
              <a:rPr lang="en-US" sz="2100" dirty="0" smtClean="0"/>
              <a:t>¿</a:t>
            </a:r>
            <a:r>
              <a:rPr lang="en-US" sz="2100" dirty="0" err="1" smtClean="0"/>
              <a:t>Quién</a:t>
            </a:r>
            <a:r>
              <a:rPr lang="en-US" sz="2100" dirty="0" smtClean="0"/>
              <a:t> soy?  Un </a:t>
            </a:r>
            <a:r>
              <a:rPr lang="en-US" sz="2100" dirty="0" err="1" smtClean="0"/>
              <a:t>juego</a:t>
            </a:r>
            <a:r>
              <a:rPr lang="en-US" sz="2100" dirty="0" smtClean="0"/>
              <a:t> (a game about finding out which famous person you are </a:t>
            </a:r>
            <a:r>
              <a:rPr lang="en-US" sz="2100" dirty="0" smtClean="0">
                <a:sym typeface="Wingdings" pitchFamily="2" charset="2"/>
              </a:rPr>
              <a:t> )</a:t>
            </a:r>
            <a:endParaRPr lang="en-US" sz="2100" dirty="0" smtClean="0"/>
          </a:p>
          <a:p>
            <a:pPr marL="452628" indent="-34290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9913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103132</TotalTime>
  <Words>592</Words>
  <Application>Microsoft Office PowerPoint</Application>
  <PresentationFormat>On-screen Show (4:3)</PresentationFormat>
  <Paragraphs>64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It’s a new term and a new opportunity to reset your goals for 1st semester.  Aim high, and then put consistent effort behind reaching your goals  Things to remember to help you with your grade:</vt:lpstr>
      <vt:lpstr>Agenda &amp; Learning Objectives Spanish 1   - martes,        el 13 de noviembre                                                           -miércoles,     el 14 de noviembre     </vt:lpstr>
      <vt:lpstr>Agenda &amp; Learning Objectives Spanish 1  - jueves,   el 15 de noviembre                                                          - viernes,    el 16 de noviembre     </vt:lpstr>
    </vt:vector>
  </TitlesOfParts>
  <Company>Hillsboro School Distreict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katherine paisley</dc:creator>
  <cp:lastModifiedBy>Paisley, Katherine</cp:lastModifiedBy>
  <cp:revision>3386</cp:revision>
  <dcterms:created xsi:type="dcterms:W3CDTF">2012-01-20T00:04:42Z</dcterms:created>
  <dcterms:modified xsi:type="dcterms:W3CDTF">2012-11-13T18:20:01Z</dcterms:modified>
</cp:coreProperties>
</file>