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B564-35A9-45F3-AEF6-FAC0F87E43AC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AE7C-CCB4-45D3-A272-988CACB85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B564-35A9-45F3-AEF6-FAC0F87E43AC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AE7C-CCB4-45D3-A272-988CACB85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B564-35A9-45F3-AEF6-FAC0F87E43AC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AE7C-CCB4-45D3-A272-988CACB85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B564-35A9-45F3-AEF6-FAC0F87E43AC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AE7C-CCB4-45D3-A272-988CACB85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B564-35A9-45F3-AEF6-FAC0F87E43AC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AE7C-CCB4-45D3-A272-988CACB85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B564-35A9-45F3-AEF6-FAC0F87E43AC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AE7C-CCB4-45D3-A272-988CACB85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B564-35A9-45F3-AEF6-FAC0F87E43AC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AE7C-CCB4-45D3-A272-988CACB85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B564-35A9-45F3-AEF6-FAC0F87E43AC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AE7C-CCB4-45D3-A272-988CACB85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B564-35A9-45F3-AEF6-FAC0F87E43AC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AE7C-CCB4-45D3-A272-988CACB85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B564-35A9-45F3-AEF6-FAC0F87E43AC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AE7C-CCB4-45D3-A272-988CACB85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B564-35A9-45F3-AEF6-FAC0F87E43AC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AE7C-CCB4-45D3-A272-988CACB85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B564-35A9-45F3-AEF6-FAC0F87E43AC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AE7C-CCB4-45D3-A272-988CACB85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1.bp.blogspot.com/_Ol0oRp83djk/TLlCKPginLI/AAAAAAAAAKo/qKF2ev3ieTg/s1600/phone_conversation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wmf"/><Relationship Id="rId10" Type="http://schemas.openxmlformats.org/officeDocument/2006/relationships/image" Target="../media/image14.jpeg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600200"/>
          </a:xfrm>
          <a:solidFill>
            <a:srgbClr val="3333FF"/>
          </a:solidFill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The Present Perfect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467600" cy="17526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Telling what </a:t>
            </a:r>
            <a:r>
              <a:rPr lang="en-US" sz="4000" dirty="0" smtClean="0">
                <a:solidFill>
                  <a:srgbClr val="FFFF00"/>
                </a:solidFill>
              </a:rPr>
              <a:t>has</a:t>
            </a:r>
            <a:r>
              <a:rPr lang="en-US" sz="4000" dirty="0" smtClean="0">
                <a:solidFill>
                  <a:srgbClr val="FF0000"/>
                </a:solidFill>
              </a:rPr>
              <a:t> or </a:t>
            </a:r>
            <a:r>
              <a:rPr lang="en-US" sz="4000" dirty="0" smtClean="0">
                <a:solidFill>
                  <a:srgbClr val="FFFF00"/>
                </a:solidFill>
              </a:rPr>
              <a:t>hasn’t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3333FF"/>
                </a:solidFill>
              </a:rPr>
              <a:t>happened</a:t>
            </a:r>
            <a:endParaRPr lang="en-US" sz="40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rgbClr val="3333FF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Begin with learning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two important things: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Use the verb </a:t>
            </a:r>
            <a:r>
              <a:rPr lang="en-US" dirty="0" err="1" smtClean="0">
                <a:solidFill>
                  <a:srgbClr val="FFFF00"/>
                </a:solidFill>
              </a:rPr>
              <a:t>haber</a:t>
            </a:r>
            <a:r>
              <a:rPr lang="en-US" dirty="0" smtClean="0">
                <a:solidFill>
                  <a:srgbClr val="FF0000"/>
                </a:solidFill>
              </a:rPr>
              <a:t> (another form of to have)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FF00"/>
                </a:solidFill>
              </a:rPr>
              <a:t>he		</a:t>
            </a:r>
            <a:r>
              <a:rPr lang="en-US" dirty="0" err="1" smtClean="0">
                <a:solidFill>
                  <a:srgbClr val="FFFF00"/>
                </a:solidFill>
              </a:rPr>
              <a:t>hemos</a:t>
            </a:r>
            <a:r>
              <a:rPr lang="en-US" dirty="0" smtClean="0">
                <a:solidFill>
                  <a:srgbClr val="FFFF00"/>
                </a:solidFill>
              </a:rPr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The </a:t>
            </a:r>
            <a:r>
              <a:rPr lang="en-US" sz="2400" dirty="0" smtClean="0">
                <a:solidFill>
                  <a:srgbClr val="3333FF"/>
                </a:solidFill>
              </a:rPr>
              <a:t>past participle </a:t>
            </a:r>
            <a:r>
              <a:rPr lang="en-US" dirty="0" smtClean="0">
                <a:solidFill>
                  <a:srgbClr val="3333FF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has		</a:t>
            </a:r>
            <a:r>
              <a:rPr lang="en-US" dirty="0" err="1" smtClean="0">
                <a:solidFill>
                  <a:srgbClr val="FFFF00"/>
                </a:solidFill>
              </a:rPr>
              <a:t>habéis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n-US" sz="2400" dirty="0" smtClean="0">
                <a:solidFill>
                  <a:srgbClr val="3333FF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of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the verb:</a:t>
            </a:r>
          </a:p>
          <a:p>
            <a:pPr lvl="1">
              <a:buNone/>
            </a:pPr>
            <a:r>
              <a:rPr lang="en-US" dirty="0" smtClean="0">
                <a:solidFill>
                  <a:srgbClr val="FFFF00"/>
                </a:solidFill>
              </a:rPr>
              <a:t>		ha		</a:t>
            </a:r>
            <a:r>
              <a:rPr lang="en-US" dirty="0" err="1" smtClean="0">
                <a:solidFill>
                  <a:srgbClr val="FFFF00"/>
                </a:solidFill>
              </a:rPr>
              <a:t>han</a:t>
            </a:r>
            <a:r>
              <a:rPr lang="en-US" dirty="0" smtClean="0">
                <a:solidFill>
                  <a:srgbClr val="FFFF00"/>
                </a:solidFill>
              </a:rPr>
              <a:t>			</a:t>
            </a:r>
            <a:r>
              <a:rPr lang="en-US" sz="2400" dirty="0" smtClean="0">
                <a:solidFill>
                  <a:srgbClr val="FF0000"/>
                </a:solidFill>
              </a:rPr>
              <a:t> -AR verbs (</a:t>
            </a:r>
            <a:r>
              <a:rPr lang="en-US" sz="2400" dirty="0" smtClean="0">
                <a:solidFill>
                  <a:srgbClr val="3333FF"/>
                </a:solidFill>
              </a:rPr>
              <a:t>-ado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						 -ER/-IR verbs (-</a:t>
            </a:r>
            <a:r>
              <a:rPr lang="en-US" sz="2400" dirty="0" err="1" smtClean="0">
                <a:solidFill>
                  <a:srgbClr val="3333FF"/>
                </a:solidFill>
              </a:rPr>
              <a:t>ido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						</a:t>
            </a:r>
          </a:p>
          <a:p>
            <a:pPr lvl="1"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does that work???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What </a:t>
            </a:r>
            <a:r>
              <a:rPr lang="en-US" sz="3200" i="1" dirty="0" smtClean="0">
                <a:solidFill>
                  <a:srgbClr val="FF0000"/>
                </a:solidFill>
              </a:rPr>
              <a:t>are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3333FF"/>
                </a:solidFill>
              </a:rPr>
              <a:t>past participles</a:t>
            </a:r>
            <a:r>
              <a:rPr lang="en-US" sz="3200" dirty="0" smtClean="0">
                <a:solidFill>
                  <a:srgbClr val="FF0000"/>
                </a:solidFill>
              </a:rPr>
              <a:t>???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2700" dirty="0" smtClean="0">
                <a:solidFill>
                  <a:srgbClr val="FF0000"/>
                </a:solidFill>
              </a:rPr>
              <a:t>They are a form of the verb stating something has been done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  <a:solidFill>
            <a:srgbClr val="00B0F0"/>
          </a:solidFill>
        </p:spPr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-AR verb example:  </a:t>
            </a:r>
            <a:r>
              <a:rPr lang="en-US" b="1" i="1" dirty="0" err="1" smtClean="0">
                <a:solidFill>
                  <a:srgbClr val="FF0000"/>
                </a:solidFill>
              </a:rPr>
              <a:t>Hablar</a:t>
            </a:r>
            <a:r>
              <a:rPr lang="en-US" b="1" i="1" dirty="0" smtClean="0">
                <a:solidFill>
                  <a:srgbClr val="FF0000"/>
                </a:solidFill>
              </a:rPr>
              <a:t> (to speak)</a:t>
            </a:r>
            <a:r>
              <a:rPr lang="en-US" dirty="0" smtClean="0">
                <a:solidFill>
                  <a:srgbClr val="FF0000"/>
                </a:solidFill>
              </a:rPr>
              <a:t> becomes </a:t>
            </a:r>
            <a:r>
              <a:rPr lang="en-US" b="1" dirty="0" err="1" smtClean="0">
                <a:solidFill>
                  <a:srgbClr val="3333FF"/>
                </a:solidFill>
              </a:rPr>
              <a:t>hablado</a:t>
            </a:r>
            <a:r>
              <a:rPr lang="en-US" b="1" dirty="0" smtClean="0">
                <a:solidFill>
                  <a:srgbClr val="3333FF"/>
                </a:solidFill>
              </a:rPr>
              <a:t> (spoken)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by taking off the –</a:t>
            </a:r>
            <a:r>
              <a:rPr lang="en-US" dirty="0" err="1" smtClean="0">
                <a:solidFill>
                  <a:srgbClr val="FF0000"/>
                </a:solidFill>
              </a:rPr>
              <a:t>ar</a:t>
            </a:r>
            <a:r>
              <a:rPr lang="en-US" dirty="0" smtClean="0">
                <a:solidFill>
                  <a:srgbClr val="FF0000"/>
                </a:solidFill>
              </a:rPr>
              <a:t> ending and using </a:t>
            </a:r>
            <a:r>
              <a:rPr lang="en-US" b="1" dirty="0" smtClean="0">
                <a:solidFill>
                  <a:srgbClr val="3333FF"/>
                </a:solidFill>
              </a:rPr>
              <a:t>-ado </a:t>
            </a:r>
            <a:r>
              <a:rPr lang="en-US" dirty="0" smtClean="0">
                <a:solidFill>
                  <a:srgbClr val="FF0000"/>
                </a:solidFill>
              </a:rPr>
              <a:t>as your verb ending )</a:t>
            </a: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FFFF00"/>
                </a:solidFill>
              </a:rPr>
              <a:t>			he  </a:t>
            </a:r>
            <a:r>
              <a:rPr lang="en-US" dirty="0" err="1" smtClean="0">
                <a:solidFill>
                  <a:srgbClr val="3333FF"/>
                </a:solidFill>
              </a:rPr>
              <a:t>hablado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hemos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hablado</a:t>
            </a:r>
            <a:endParaRPr lang="en-US" dirty="0" smtClean="0">
              <a:solidFill>
                <a:srgbClr val="FFFF0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FFFF00"/>
                </a:solidFill>
              </a:rPr>
              <a:t>			has </a:t>
            </a:r>
            <a:r>
              <a:rPr lang="en-US" dirty="0" err="1" smtClean="0">
                <a:solidFill>
                  <a:srgbClr val="3333FF"/>
                </a:solidFill>
              </a:rPr>
              <a:t>hablado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habéis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hablado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	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FFFF00"/>
                </a:solidFill>
              </a:rPr>
              <a:t>			ha   </a:t>
            </a:r>
            <a:r>
              <a:rPr lang="en-US" dirty="0" err="1" smtClean="0">
                <a:solidFill>
                  <a:srgbClr val="3333FF"/>
                </a:solidFill>
              </a:rPr>
              <a:t>hablado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han</a:t>
            </a:r>
            <a:r>
              <a:rPr lang="en-US" dirty="0" smtClean="0">
                <a:solidFill>
                  <a:srgbClr val="3333FF"/>
                </a:solidFill>
              </a:rPr>
              <a:t>      </a:t>
            </a:r>
            <a:r>
              <a:rPr lang="en-US" dirty="0" err="1" smtClean="0">
                <a:solidFill>
                  <a:srgbClr val="3333FF"/>
                </a:solidFill>
              </a:rPr>
              <a:t>hablado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		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		¿</a:t>
            </a:r>
            <a:r>
              <a:rPr lang="en-US" dirty="0" smtClean="0">
                <a:solidFill>
                  <a:srgbClr val="FFFF00"/>
                </a:solidFill>
              </a:rPr>
              <a:t>Has </a:t>
            </a:r>
            <a:r>
              <a:rPr lang="en-US" dirty="0" err="1" smtClean="0">
                <a:solidFill>
                  <a:srgbClr val="3333FF"/>
                </a:solidFill>
              </a:rPr>
              <a:t>hablado</a:t>
            </a:r>
            <a:r>
              <a:rPr lang="en-US" dirty="0" smtClean="0">
                <a:solidFill>
                  <a:srgbClr val="FF0000"/>
                </a:solidFill>
              </a:rPr>
              <a:t> con Jacob </a:t>
            </a:r>
            <a:r>
              <a:rPr lang="en-US" dirty="0" err="1" smtClean="0">
                <a:solidFill>
                  <a:srgbClr val="FF0000"/>
                </a:solidFill>
              </a:rPr>
              <a:t>hoy</a:t>
            </a:r>
            <a:r>
              <a:rPr lang="en-US" dirty="0" smtClean="0">
                <a:solidFill>
                  <a:srgbClr val="FF0000"/>
                </a:solidFill>
              </a:rPr>
              <a:t>? 		Jacob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		(</a:t>
            </a:r>
            <a:r>
              <a:rPr lang="en-US" sz="2000" dirty="0" smtClean="0">
                <a:solidFill>
                  <a:srgbClr val="FFFF00"/>
                </a:solidFill>
              </a:rPr>
              <a:t>Have you </a:t>
            </a:r>
            <a:r>
              <a:rPr lang="en-US" sz="2000" dirty="0" smtClean="0">
                <a:solidFill>
                  <a:srgbClr val="3333FF"/>
                </a:solidFill>
              </a:rPr>
              <a:t>spoken </a:t>
            </a:r>
            <a:r>
              <a:rPr lang="en-US" sz="2000" dirty="0" smtClean="0">
                <a:solidFill>
                  <a:srgbClr val="FF0000"/>
                </a:solidFill>
              </a:rPr>
              <a:t>with Jacob today?)</a:t>
            </a:r>
          </a:p>
          <a:p>
            <a:pPr lvl="1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		</a:t>
            </a:r>
            <a:r>
              <a:rPr lang="en-US" dirty="0" err="1" smtClean="0">
                <a:solidFill>
                  <a:srgbClr val="FF0000"/>
                </a:solidFill>
              </a:rPr>
              <a:t>Sí</a:t>
            </a:r>
            <a:r>
              <a:rPr lang="en-US" dirty="0" smtClean="0">
                <a:solidFill>
                  <a:srgbClr val="FF0000"/>
                </a:solidFill>
              </a:rPr>
              <a:t>.  </a:t>
            </a:r>
            <a:r>
              <a:rPr lang="en-US" dirty="0" smtClean="0">
                <a:solidFill>
                  <a:srgbClr val="FFFF00"/>
                </a:solidFill>
              </a:rPr>
              <a:t>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hablado</a:t>
            </a:r>
            <a:r>
              <a:rPr lang="en-US" dirty="0" smtClean="0">
                <a:solidFill>
                  <a:srgbClr val="FF0000"/>
                </a:solidFill>
              </a:rPr>
              <a:t> con Jacob </a:t>
            </a:r>
            <a:r>
              <a:rPr lang="en-US" dirty="0" err="1" smtClean="0">
                <a:solidFill>
                  <a:srgbClr val="FF0000"/>
                </a:solidFill>
              </a:rPr>
              <a:t>esta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mañana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			(Yes.  </a:t>
            </a:r>
            <a:r>
              <a:rPr lang="en-US" sz="2200" dirty="0" smtClean="0">
                <a:solidFill>
                  <a:srgbClr val="FFFF00"/>
                </a:solidFill>
              </a:rPr>
              <a:t>I have </a:t>
            </a:r>
            <a:r>
              <a:rPr lang="en-US" sz="2200" dirty="0" smtClean="0">
                <a:solidFill>
                  <a:srgbClr val="3333FF"/>
                </a:solidFill>
              </a:rPr>
              <a:t>spoken</a:t>
            </a:r>
            <a:r>
              <a:rPr lang="en-US" sz="2200" dirty="0" smtClean="0">
                <a:solidFill>
                  <a:srgbClr val="FF0000"/>
                </a:solidFill>
              </a:rPr>
              <a:t> with Jacob this morning.)</a:t>
            </a:r>
            <a:r>
              <a:rPr lang="en-US" dirty="0" smtClean="0">
                <a:solidFill>
                  <a:srgbClr val="FF0000"/>
                </a:solidFill>
              </a:rPr>
              <a:t>		</a:t>
            </a:r>
          </a:p>
          <a:p>
            <a:pPr lvl="1"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</a:p>
          <a:p>
            <a:endParaRPr lang="en-US" dirty="0"/>
          </a:p>
        </p:txBody>
      </p:sp>
      <p:pic>
        <p:nvPicPr>
          <p:cNvPr id="9" name="il_fi" descr="http://theclosetentrepreneur.com/wp-content/uploads/2009/03/themausphone54_36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1242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http://1.bp.blogspot.com/_Ol0oRp83djk/TLlCKPginLI/AAAAAAAAAKo/qKF2ev3ieTg/s1600/phone_conversation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267200"/>
            <a:ext cx="1276350" cy="1484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3333FF"/>
          </a:solid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does that work again???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-ER/-IR verb example: </a:t>
            </a:r>
            <a:r>
              <a:rPr lang="en-US" b="1" i="1" dirty="0" smtClean="0">
                <a:solidFill>
                  <a:srgbClr val="FF0000"/>
                </a:solidFill>
              </a:rPr>
              <a:t>comer</a:t>
            </a:r>
            <a:r>
              <a:rPr lang="en-US" dirty="0" smtClean="0">
                <a:solidFill>
                  <a:srgbClr val="FF0000"/>
                </a:solidFill>
              </a:rPr>
              <a:t> (to eat) becomes </a:t>
            </a:r>
            <a:r>
              <a:rPr lang="en-US" b="1" dirty="0" err="1" smtClean="0">
                <a:solidFill>
                  <a:srgbClr val="3333FF"/>
                </a:solidFill>
              </a:rPr>
              <a:t>comido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3333FF"/>
                </a:solidFill>
              </a:rPr>
              <a:t>(eaten)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by taking off the –</a:t>
            </a:r>
            <a:r>
              <a:rPr lang="en-US" dirty="0" err="1" smtClean="0">
                <a:solidFill>
                  <a:srgbClr val="FF0000"/>
                </a:solidFill>
              </a:rPr>
              <a:t>er</a:t>
            </a:r>
            <a:r>
              <a:rPr lang="en-US" dirty="0" smtClean="0">
                <a:solidFill>
                  <a:srgbClr val="FF0000"/>
                </a:solidFill>
              </a:rPr>
              <a:t>/-</a:t>
            </a:r>
            <a:r>
              <a:rPr lang="en-US" dirty="0" err="1" smtClean="0">
                <a:solidFill>
                  <a:srgbClr val="FF0000"/>
                </a:solidFill>
              </a:rPr>
              <a:t>ir</a:t>
            </a:r>
            <a:r>
              <a:rPr lang="en-US" dirty="0" smtClean="0">
                <a:solidFill>
                  <a:srgbClr val="FF0000"/>
                </a:solidFill>
              </a:rPr>
              <a:t> ending and using </a:t>
            </a:r>
            <a:r>
              <a:rPr lang="en-US" dirty="0" smtClean="0">
                <a:solidFill>
                  <a:srgbClr val="3333FF"/>
                </a:solidFill>
              </a:rPr>
              <a:t>-</a:t>
            </a:r>
            <a:r>
              <a:rPr lang="en-US" b="1" dirty="0" err="1" smtClean="0">
                <a:solidFill>
                  <a:srgbClr val="3333FF"/>
                </a:solidFill>
              </a:rPr>
              <a:t>ido</a:t>
            </a:r>
            <a:r>
              <a:rPr lang="en-US" b="1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as your verb ending )</a:t>
            </a: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FFFF00"/>
                </a:solidFill>
              </a:rPr>
              <a:t>			he  </a:t>
            </a:r>
            <a:r>
              <a:rPr lang="en-US" dirty="0" err="1" smtClean="0">
                <a:solidFill>
                  <a:srgbClr val="3333FF"/>
                </a:solidFill>
              </a:rPr>
              <a:t>comido</a:t>
            </a: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hemos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comido</a:t>
            </a:r>
            <a:endParaRPr lang="en-US" dirty="0" smtClean="0">
              <a:solidFill>
                <a:srgbClr val="FFFF0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FFFF00"/>
                </a:solidFill>
              </a:rPr>
              <a:t>			has </a:t>
            </a:r>
            <a:r>
              <a:rPr lang="en-US" dirty="0" err="1" smtClean="0">
                <a:solidFill>
                  <a:srgbClr val="3333FF"/>
                </a:solidFill>
              </a:rPr>
              <a:t>comido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habéis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comido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	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FFFF00"/>
                </a:solidFill>
              </a:rPr>
              <a:t>			ha   </a:t>
            </a:r>
            <a:r>
              <a:rPr lang="en-US" dirty="0" err="1" smtClean="0">
                <a:solidFill>
                  <a:srgbClr val="3333FF"/>
                </a:solidFill>
              </a:rPr>
              <a:t>comido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han</a:t>
            </a:r>
            <a:r>
              <a:rPr lang="en-US" dirty="0" smtClean="0">
                <a:solidFill>
                  <a:srgbClr val="3333FF"/>
                </a:solidFill>
              </a:rPr>
              <a:t>      </a:t>
            </a:r>
            <a:r>
              <a:rPr lang="en-US" dirty="0" err="1" smtClean="0">
                <a:solidFill>
                  <a:srgbClr val="3333FF"/>
                </a:solidFill>
              </a:rPr>
              <a:t>comido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	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		¿</a:t>
            </a:r>
            <a:r>
              <a:rPr lang="en-US" dirty="0" smtClean="0">
                <a:solidFill>
                  <a:srgbClr val="FFFF00"/>
                </a:solidFill>
              </a:rPr>
              <a:t>Has </a:t>
            </a:r>
            <a:r>
              <a:rPr lang="en-US" dirty="0" err="1" smtClean="0">
                <a:solidFill>
                  <a:srgbClr val="3333FF"/>
                </a:solidFill>
              </a:rPr>
              <a:t>comido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desayuno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hoy</a:t>
            </a:r>
            <a:r>
              <a:rPr lang="en-US" dirty="0" smtClean="0">
                <a:solidFill>
                  <a:srgbClr val="FF0000"/>
                </a:solidFill>
              </a:rPr>
              <a:t>? 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		(</a:t>
            </a:r>
            <a:r>
              <a:rPr lang="en-US" sz="2000" dirty="0" smtClean="0">
                <a:solidFill>
                  <a:srgbClr val="FFFF00"/>
                </a:solidFill>
              </a:rPr>
              <a:t>Have you </a:t>
            </a:r>
            <a:r>
              <a:rPr lang="en-US" sz="2000" dirty="0" smtClean="0">
                <a:solidFill>
                  <a:srgbClr val="3333FF"/>
                </a:solidFill>
              </a:rPr>
              <a:t>eaten</a:t>
            </a:r>
            <a:r>
              <a:rPr lang="en-US" sz="2000" dirty="0" smtClean="0">
                <a:solidFill>
                  <a:srgbClr val="FFFF00"/>
                </a:solidFill>
              </a:rPr>
              <a:t> your breakfast today</a:t>
            </a:r>
            <a:r>
              <a:rPr lang="en-US" sz="2000" dirty="0" smtClean="0">
                <a:solidFill>
                  <a:srgbClr val="FF0000"/>
                </a:solidFill>
              </a:rPr>
              <a:t>?)</a:t>
            </a:r>
          </a:p>
          <a:p>
            <a:pPr lvl="1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		No.  </a:t>
            </a:r>
            <a:r>
              <a:rPr lang="en-US" dirty="0" smtClean="0">
                <a:solidFill>
                  <a:srgbClr val="FFFF00"/>
                </a:solidFill>
              </a:rPr>
              <a:t>No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comido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todavía</a:t>
            </a:r>
            <a:r>
              <a:rPr lang="en-US" dirty="0" smtClean="0">
                <a:solidFill>
                  <a:srgbClr val="FF0000"/>
                </a:solidFill>
              </a:rPr>
              <a:t>.  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			(NO.   </a:t>
            </a:r>
            <a:r>
              <a:rPr lang="en-US" sz="2200" dirty="0" smtClean="0">
                <a:solidFill>
                  <a:srgbClr val="FFFF00"/>
                </a:solidFill>
              </a:rPr>
              <a:t>I haven’t </a:t>
            </a:r>
            <a:r>
              <a:rPr lang="en-US" sz="2200" dirty="0" smtClean="0">
                <a:solidFill>
                  <a:srgbClr val="3333FF"/>
                </a:solidFill>
              </a:rPr>
              <a:t>eaten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yet.)</a:t>
            </a:r>
            <a:r>
              <a:rPr lang="en-US" dirty="0" smtClean="0">
                <a:solidFill>
                  <a:srgbClr val="FF0000"/>
                </a:solidFill>
              </a:rPr>
              <a:t>		</a:t>
            </a:r>
          </a:p>
          <a:p>
            <a:pPr lvl="1"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</a:p>
        </p:txBody>
      </p:sp>
      <p:pic>
        <p:nvPicPr>
          <p:cNvPr id="7" name="il_fi" descr="http://www.colourbox.com/preview/1880553-548108-hungry-person-hand-holding-fork-knife-on-food-plat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810000"/>
            <a:ext cx="1914525" cy="127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l_fi" descr="http://www.thenutritionpost.com/wp-content/uploads/2011/01/big-breakfast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810000"/>
            <a:ext cx="1676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6600" dirty="0" err="1" smtClean="0">
                <a:solidFill>
                  <a:srgbClr val="FF0000"/>
                </a:solidFill>
              </a:rPr>
              <a:t>Preguntas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914400" lvl="1" indent="-514350"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¿</a:t>
            </a:r>
            <a:r>
              <a:rPr lang="en-US" sz="2000" b="1" dirty="0" smtClean="0">
                <a:solidFill>
                  <a:srgbClr val="FFFF00"/>
                </a:solidFill>
              </a:rPr>
              <a:t>Has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practicado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un </a:t>
            </a:r>
            <a:r>
              <a:rPr lang="en-US" sz="2000" dirty="0" err="1" smtClean="0">
                <a:solidFill>
                  <a:srgbClr val="FF0000"/>
                </a:solidFill>
              </a:rPr>
              <a:t>deporte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aquático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alguna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vez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</a:p>
          <a:p>
            <a:pPr marL="914400" lvl="1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000" i="1" dirty="0" err="1" smtClean="0">
                <a:solidFill>
                  <a:srgbClr val="FF0000"/>
                </a:solidFill>
              </a:rPr>
              <a:t>Sí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FF00"/>
                </a:solidFill>
              </a:rPr>
              <a:t>he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i="1" dirty="0" err="1" smtClean="0">
                <a:solidFill>
                  <a:srgbClr val="3333FF"/>
                </a:solidFill>
              </a:rPr>
              <a:t>practicado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… /No. no </a:t>
            </a:r>
            <a:r>
              <a:rPr lang="en-US" sz="2000" b="1" i="1" dirty="0" smtClean="0">
                <a:solidFill>
                  <a:srgbClr val="FFFF00"/>
                </a:solidFill>
              </a:rPr>
              <a:t>he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i="1" dirty="0" err="1" smtClean="0">
                <a:solidFill>
                  <a:srgbClr val="3333FF"/>
                </a:solidFill>
              </a:rPr>
              <a:t>practicado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…</a:t>
            </a:r>
          </a:p>
          <a:p>
            <a:pPr marL="914400" lvl="1" indent="-514350">
              <a:buNone/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 marL="914400" lvl="1" indent="-51435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2.	¿</a:t>
            </a:r>
            <a:r>
              <a:rPr lang="en-US" sz="2000" dirty="0" err="1" smtClean="0">
                <a:solidFill>
                  <a:srgbClr val="FF0000"/>
                </a:solidFill>
              </a:rPr>
              <a:t>Alguna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vez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has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sufrido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mucha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presión</a:t>
            </a:r>
            <a:r>
              <a:rPr lang="en-US" sz="2000" dirty="0" smtClean="0">
                <a:solidFill>
                  <a:srgbClr val="FF0000"/>
                </a:solidFill>
              </a:rPr>
              <a:t>? ¿</a:t>
            </a:r>
            <a:r>
              <a:rPr lang="en-US" sz="2000" dirty="0" err="1" smtClean="0">
                <a:solidFill>
                  <a:srgbClr val="FF0000"/>
                </a:solidFill>
              </a:rPr>
              <a:t>Por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qué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</a:p>
          <a:p>
            <a:pPr marL="914400" lvl="1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Sí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FF00"/>
                </a:solidFill>
              </a:rPr>
              <a:t>he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i="1" dirty="0" err="1" smtClean="0">
                <a:solidFill>
                  <a:srgbClr val="3333FF"/>
                </a:solidFill>
              </a:rPr>
              <a:t>sufrido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porque</a:t>
            </a:r>
            <a:r>
              <a:rPr lang="en-US" sz="2000" i="1" dirty="0" smtClean="0">
                <a:solidFill>
                  <a:srgbClr val="FF0000"/>
                </a:solidFill>
              </a:rPr>
              <a:t>… /No. no </a:t>
            </a:r>
            <a:r>
              <a:rPr lang="en-US" sz="2000" b="1" i="1" dirty="0" smtClean="0">
                <a:solidFill>
                  <a:srgbClr val="FFFF00"/>
                </a:solidFill>
              </a:rPr>
              <a:t>he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i="1" dirty="0" err="1" smtClean="0">
                <a:solidFill>
                  <a:srgbClr val="3333FF"/>
                </a:solidFill>
              </a:rPr>
              <a:t>sufrido</a:t>
            </a:r>
            <a:r>
              <a:rPr lang="en-US" sz="2000" i="1" dirty="0" smtClean="0">
                <a:solidFill>
                  <a:srgbClr val="FF0000"/>
                </a:solidFill>
              </a:rPr>
              <a:t>…</a:t>
            </a:r>
          </a:p>
          <a:p>
            <a:pPr marL="914400" lvl="1" indent="-514350">
              <a:buNone/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 marL="914400" lvl="1" indent="-51435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3.	¿</a:t>
            </a:r>
            <a:r>
              <a:rPr lang="en-US" sz="2000" dirty="0" err="1" smtClean="0">
                <a:solidFill>
                  <a:srgbClr val="FF0000"/>
                </a:solidFill>
              </a:rPr>
              <a:t>Adónde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has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viajado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con </a:t>
            </a:r>
            <a:r>
              <a:rPr lang="en-US" sz="2000" dirty="0" err="1" smtClean="0">
                <a:solidFill>
                  <a:srgbClr val="FF0000"/>
                </a:solidFill>
              </a:rPr>
              <a:t>tu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familia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</a:p>
          <a:p>
            <a:pPr marL="914400" lvl="1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 </a:t>
            </a:r>
            <a:r>
              <a:rPr lang="en-US" sz="2000" b="1" i="1" dirty="0">
                <a:solidFill>
                  <a:srgbClr val="FFFF00"/>
                </a:solidFill>
              </a:rPr>
              <a:t>H</a:t>
            </a:r>
            <a:r>
              <a:rPr lang="en-US" sz="2000" b="1" i="1" dirty="0" smtClean="0">
                <a:solidFill>
                  <a:srgbClr val="FFFF00"/>
                </a:solidFill>
              </a:rPr>
              <a:t>e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i="1" dirty="0" err="1" smtClean="0">
                <a:solidFill>
                  <a:srgbClr val="3333FF"/>
                </a:solidFill>
              </a:rPr>
              <a:t>viajado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a… </a:t>
            </a:r>
          </a:p>
          <a:p>
            <a:pPr marL="914400" lvl="1" indent="-514350">
              <a:buNone/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 marL="914400" lvl="1" indent="-51435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4.	¿</a:t>
            </a:r>
            <a:r>
              <a:rPr lang="en-US" sz="2000" dirty="0" err="1" smtClean="0">
                <a:solidFill>
                  <a:srgbClr val="FF0000"/>
                </a:solidFill>
              </a:rPr>
              <a:t>Cuál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es</a:t>
            </a:r>
            <a:r>
              <a:rPr lang="en-US" sz="2000" dirty="0" smtClean="0">
                <a:solidFill>
                  <a:srgbClr val="FF0000"/>
                </a:solidFill>
              </a:rPr>
              <a:t> la </a:t>
            </a:r>
            <a:r>
              <a:rPr lang="en-US" sz="2000" dirty="0" err="1" smtClean="0">
                <a:solidFill>
                  <a:srgbClr val="FF0000"/>
                </a:solidFill>
              </a:rPr>
              <a:t>mejor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película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que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has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visto</a:t>
            </a:r>
            <a:r>
              <a:rPr lang="en-US" sz="2000" dirty="0" smtClean="0">
                <a:solidFill>
                  <a:srgbClr val="FF0000"/>
                </a:solidFill>
              </a:rPr>
              <a:t>? ¿La </a:t>
            </a:r>
            <a:r>
              <a:rPr lang="en-US" sz="2000" dirty="0" err="1" smtClean="0">
                <a:solidFill>
                  <a:srgbClr val="FF0000"/>
                </a:solidFill>
              </a:rPr>
              <a:t>peor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</a:p>
          <a:p>
            <a:pPr marL="914400" lvl="1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000" i="1" dirty="0" smtClean="0">
                <a:solidFill>
                  <a:srgbClr val="FF0000"/>
                </a:solidFill>
              </a:rPr>
              <a:t>La </a:t>
            </a:r>
            <a:r>
              <a:rPr lang="en-US" sz="2000" i="1" dirty="0" err="1" smtClean="0">
                <a:solidFill>
                  <a:srgbClr val="FF0000"/>
                </a:solidFill>
              </a:rPr>
              <a:t>mejor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película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que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FF00"/>
                </a:solidFill>
              </a:rPr>
              <a:t>he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i="1" dirty="0" err="1" smtClean="0">
                <a:solidFill>
                  <a:srgbClr val="3333FF"/>
                </a:solidFill>
              </a:rPr>
              <a:t>visto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es</a:t>
            </a:r>
            <a:r>
              <a:rPr lang="en-US" sz="2000" i="1" dirty="0" smtClean="0">
                <a:solidFill>
                  <a:srgbClr val="FF0000"/>
                </a:solidFill>
              </a:rPr>
              <a:t> . . . </a:t>
            </a:r>
          </a:p>
          <a:p>
            <a:pPr marL="914400" lvl="1" indent="-514350">
              <a:buNone/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 marL="914400" lvl="1" indent="-514350">
              <a:spcBef>
                <a:spcPts val="0"/>
              </a:spcBef>
              <a:buAutoNum type="arabicPeriod" startAt="5"/>
            </a:pPr>
            <a:r>
              <a:rPr lang="en-US" sz="2000" dirty="0" smtClean="0">
                <a:solidFill>
                  <a:srgbClr val="FF0000"/>
                </a:solidFill>
              </a:rPr>
              <a:t>¿</a:t>
            </a:r>
            <a:r>
              <a:rPr lang="en-US" sz="2000" dirty="0" err="1" smtClean="0">
                <a:solidFill>
                  <a:srgbClr val="FF0000"/>
                </a:solidFill>
              </a:rPr>
              <a:t>Qué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inventos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tecnológicos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has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usado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durante</a:t>
            </a:r>
            <a:r>
              <a:rPr lang="en-US" sz="2000" dirty="0" smtClean="0">
                <a:solidFill>
                  <a:srgbClr val="FF0000"/>
                </a:solidFill>
              </a:rPr>
              <a:t> la </a:t>
            </a:r>
            <a:r>
              <a:rPr lang="en-US" sz="2000" dirty="0" err="1" smtClean="0">
                <a:solidFill>
                  <a:srgbClr val="FF0000"/>
                </a:solidFill>
              </a:rPr>
              <a:t>última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semana</a:t>
            </a:r>
            <a:r>
              <a:rPr lang="en-US" sz="2000" dirty="0" smtClean="0">
                <a:solidFill>
                  <a:srgbClr val="FF0000"/>
                </a:solidFill>
              </a:rPr>
              <a:t>? </a:t>
            </a:r>
          </a:p>
          <a:p>
            <a:pPr marL="914400" lvl="1" indent="-514350">
              <a:buNone/>
            </a:pPr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i="1" dirty="0" smtClean="0">
                <a:solidFill>
                  <a:srgbClr val="FFFF00"/>
                </a:solidFill>
              </a:rPr>
              <a:t>He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3333FF"/>
                </a:solidFill>
              </a:rPr>
              <a:t>usado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un/</a:t>
            </a:r>
            <a:r>
              <a:rPr lang="en-US" sz="2000" i="1" dirty="0" err="1" smtClean="0">
                <a:solidFill>
                  <a:srgbClr val="FF0000"/>
                </a:solidFill>
              </a:rPr>
              <a:t>una</a:t>
            </a:r>
            <a:r>
              <a:rPr lang="en-US" sz="2000" i="1" dirty="0" smtClean="0">
                <a:solidFill>
                  <a:srgbClr val="FF0000"/>
                </a:solidFill>
              </a:rPr>
              <a:t> . . .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028" name="Picture 4" descr="C:\Users\paisleyk\AppData\Local\Microsoft\Windows\Temporary Internet Files\Content.IE5\WFIQ8XQ9\MC9003474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438400"/>
            <a:ext cx="1370195" cy="762000"/>
          </a:xfrm>
          <a:prstGeom prst="rect">
            <a:avLst/>
          </a:prstGeom>
          <a:noFill/>
        </p:spPr>
      </p:pic>
      <p:pic>
        <p:nvPicPr>
          <p:cNvPr id="1031" name="Picture 7" descr="C:\Users\paisleyk\AppData\Local\Microsoft\Windows\Temporary Internet Files\Content.IE5\LPP5J7TI\MC90019770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048000"/>
            <a:ext cx="1371600" cy="995733"/>
          </a:xfrm>
          <a:prstGeom prst="rect">
            <a:avLst/>
          </a:prstGeom>
          <a:noFill/>
        </p:spPr>
      </p:pic>
      <p:pic>
        <p:nvPicPr>
          <p:cNvPr id="1033" name="Picture 9" descr="C:\Users\paisleyk\AppData\Local\Microsoft\Windows\Temporary Internet Files\Content.IE5\49KJKIDW\MC90029594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4876800"/>
            <a:ext cx="609600" cy="500994"/>
          </a:xfrm>
          <a:prstGeom prst="rect">
            <a:avLst/>
          </a:prstGeom>
          <a:noFill/>
        </p:spPr>
      </p:pic>
      <p:pic>
        <p:nvPicPr>
          <p:cNvPr id="1035" name="Picture 11" descr="C:\Program Files\Microsoft Office\MEDIA\CAGCAT10\j033226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5867400"/>
            <a:ext cx="609600" cy="689022"/>
          </a:xfrm>
          <a:prstGeom prst="rect">
            <a:avLst/>
          </a:prstGeom>
          <a:noFill/>
        </p:spPr>
      </p:pic>
      <p:pic>
        <p:nvPicPr>
          <p:cNvPr id="1037" name="Picture 13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5791200"/>
            <a:ext cx="838200" cy="720852"/>
          </a:xfrm>
          <a:prstGeom prst="rect">
            <a:avLst/>
          </a:prstGeom>
          <a:noFill/>
        </p:spPr>
      </p:pic>
      <p:pic>
        <p:nvPicPr>
          <p:cNvPr id="1038" name="Picture 14" descr="C:\Users\paisleyk\AppData\Local\Microsoft\Windows\Temporary Internet Files\Content.IE5\Y4CFN134\MP900316447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0" y="5943600"/>
            <a:ext cx="749508" cy="533400"/>
          </a:xfrm>
          <a:prstGeom prst="rect">
            <a:avLst/>
          </a:prstGeom>
          <a:noFill/>
        </p:spPr>
      </p:pic>
      <p:pic>
        <p:nvPicPr>
          <p:cNvPr id="1039" name="Picture 15" descr="C:\Users\paisleyk\AppData\Local\Microsoft\Windows\Temporary Internet Files\Content.IE5\49KJKIDW\MC900098039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48400" y="4876800"/>
            <a:ext cx="533400" cy="613519"/>
          </a:xfrm>
          <a:prstGeom prst="rect">
            <a:avLst/>
          </a:prstGeom>
          <a:noFill/>
        </p:spPr>
      </p:pic>
      <p:pic>
        <p:nvPicPr>
          <p:cNvPr id="1040" name="Picture 16" descr="C:\Users\paisleyk\AppData\Local\Microsoft\Windows\Temporary Internet Files\Content.IE5\49KJKIDW\MC900242001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72400" y="4876800"/>
            <a:ext cx="476261" cy="533400"/>
          </a:xfrm>
          <a:prstGeom prst="rect">
            <a:avLst/>
          </a:prstGeom>
          <a:noFill/>
        </p:spPr>
      </p:pic>
      <p:pic>
        <p:nvPicPr>
          <p:cNvPr id="1042" name="Picture 18" descr="C:\Users\paisleyk\AppData\Local\Microsoft\Windows\Temporary Internet Files\Content.IE5\WFIQ8XQ9\MP900430603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91400" y="1524000"/>
            <a:ext cx="990600" cy="6578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Some irregular forms: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Abrir</a:t>
            </a: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 	– </a:t>
            </a:r>
            <a:r>
              <a:rPr lang="en-US" dirty="0" err="1" smtClean="0">
                <a:solidFill>
                  <a:srgbClr val="FFFF00"/>
                </a:solidFill>
              </a:rPr>
              <a:t>abierto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Decir</a:t>
            </a:r>
            <a:r>
              <a:rPr lang="en-US" dirty="0" smtClean="0">
                <a:solidFill>
                  <a:srgbClr val="FFFF00"/>
                </a:solidFill>
              </a:rPr>
              <a:t>	 	– </a:t>
            </a:r>
            <a:r>
              <a:rPr lang="en-US" dirty="0" err="1" smtClean="0">
                <a:solidFill>
                  <a:srgbClr val="FFFF00"/>
                </a:solidFill>
              </a:rPr>
              <a:t>dicho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mtClean="0">
                <a:solidFill>
                  <a:srgbClr val="FFFF00"/>
                </a:solidFill>
              </a:rPr>
              <a:t>Descubrir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	- </a:t>
            </a:r>
            <a:r>
              <a:rPr lang="en-US" dirty="0" err="1" smtClean="0">
                <a:solidFill>
                  <a:srgbClr val="FFFF00"/>
                </a:solidFill>
              </a:rPr>
              <a:t>descubierto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Escribir</a:t>
            </a:r>
            <a:r>
              <a:rPr lang="en-US" dirty="0" smtClean="0">
                <a:solidFill>
                  <a:srgbClr val="FFFF00"/>
                </a:solidFill>
              </a:rPr>
              <a:t>	- </a:t>
            </a:r>
            <a:r>
              <a:rPr lang="en-US" dirty="0" err="1" smtClean="0">
                <a:solidFill>
                  <a:srgbClr val="FFFF00"/>
                </a:solidFill>
              </a:rPr>
              <a:t>escrito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Hacer</a:t>
            </a:r>
            <a:r>
              <a:rPr lang="en-US" dirty="0" smtClean="0">
                <a:solidFill>
                  <a:srgbClr val="FFFF00"/>
                </a:solidFill>
              </a:rPr>
              <a:t> 	- </a:t>
            </a:r>
            <a:r>
              <a:rPr lang="en-US" dirty="0" err="1" smtClean="0">
                <a:solidFill>
                  <a:srgbClr val="FFFF00"/>
                </a:solidFill>
              </a:rPr>
              <a:t>hecho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Morir</a:t>
            </a:r>
            <a:r>
              <a:rPr lang="en-US" dirty="0" smtClean="0">
                <a:solidFill>
                  <a:srgbClr val="FFFF00"/>
                </a:solidFill>
              </a:rPr>
              <a:t>		-</a:t>
            </a:r>
            <a:r>
              <a:rPr lang="en-US" dirty="0" err="1" smtClean="0">
                <a:solidFill>
                  <a:srgbClr val="FFFF00"/>
                </a:solidFill>
              </a:rPr>
              <a:t>muerto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Poner</a:t>
            </a:r>
            <a:r>
              <a:rPr lang="en-US" dirty="0" smtClean="0">
                <a:solidFill>
                  <a:srgbClr val="FFFF00"/>
                </a:solidFill>
              </a:rPr>
              <a:t>		- </a:t>
            </a:r>
            <a:r>
              <a:rPr lang="en-US" dirty="0" err="1" smtClean="0">
                <a:solidFill>
                  <a:srgbClr val="FFFF00"/>
                </a:solidFill>
              </a:rPr>
              <a:t>puesto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Romper	- </a:t>
            </a:r>
            <a:r>
              <a:rPr lang="en-US" dirty="0" err="1" smtClean="0">
                <a:solidFill>
                  <a:srgbClr val="FFFF00"/>
                </a:solidFill>
              </a:rPr>
              <a:t>roto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Ver</a:t>
            </a:r>
            <a:r>
              <a:rPr lang="en-US" dirty="0" smtClean="0">
                <a:solidFill>
                  <a:srgbClr val="FFFF00"/>
                </a:solidFill>
              </a:rPr>
              <a:t>		-</a:t>
            </a:r>
            <a:r>
              <a:rPr lang="en-US" dirty="0" err="1" smtClean="0">
                <a:solidFill>
                  <a:srgbClr val="FFFF00"/>
                </a:solidFill>
              </a:rPr>
              <a:t>visto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Volver</a:t>
            </a:r>
            <a:r>
              <a:rPr lang="en-US" dirty="0" smtClean="0">
                <a:solidFill>
                  <a:srgbClr val="FFFF00"/>
                </a:solidFill>
              </a:rPr>
              <a:t>		-</a:t>
            </a:r>
            <a:r>
              <a:rPr lang="en-US" dirty="0" err="1" smtClean="0">
                <a:solidFill>
                  <a:srgbClr val="FFFF00"/>
                </a:solidFill>
              </a:rPr>
              <a:t>vuelto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77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3FF"/>
          </a:solidFill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Práctica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u="sng" dirty="0" err="1" smtClean="0">
                <a:solidFill>
                  <a:srgbClr val="FFFF00"/>
                </a:solidFill>
              </a:rPr>
              <a:t>Escribe</a:t>
            </a:r>
            <a:r>
              <a:rPr lang="en-US" sz="2400" u="sng" dirty="0" smtClean="0">
                <a:solidFill>
                  <a:srgbClr val="FFFF00"/>
                </a:solidFill>
              </a:rPr>
              <a:t> </a:t>
            </a:r>
            <a:r>
              <a:rPr lang="en-US" sz="2400" u="sng" dirty="0" err="1" smtClean="0">
                <a:solidFill>
                  <a:srgbClr val="FFFF00"/>
                </a:solidFill>
              </a:rPr>
              <a:t>las</a:t>
            </a:r>
            <a:r>
              <a:rPr lang="en-US" sz="2400" u="sng" dirty="0" smtClean="0">
                <a:solidFill>
                  <a:srgbClr val="FFFF00"/>
                </a:solidFill>
              </a:rPr>
              <a:t> </a:t>
            </a:r>
            <a:r>
              <a:rPr lang="en-US" sz="2400" u="sng" dirty="0" err="1" smtClean="0">
                <a:solidFill>
                  <a:srgbClr val="FFFF00"/>
                </a:solidFill>
              </a:rPr>
              <a:t>formas</a:t>
            </a:r>
            <a:r>
              <a:rPr lang="en-US" sz="2400" u="sng" dirty="0" smtClean="0">
                <a:solidFill>
                  <a:srgbClr val="FFFF00"/>
                </a:solidFill>
              </a:rPr>
              <a:t> de </a:t>
            </a:r>
            <a:r>
              <a:rPr lang="en-US" sz="2400" u="sng" dirty="0" err="1" smtClean="0">
                <a:solidFill>
                  <a:srgbClr val="FFFF00"/>
                </a:solidFill>
              </a:rPr>
              <a:t>estos</a:t>
            </a:r>
            <a:r>
              <a:rPr lang="en-US" sz="2400" u="sng" dirty="0" smtClean="0">
                <a:solidFill>
                  <a:srgbClr val="FFFF00"/>
                </a:solidFill>
              </a:rPr>
              <a:t> </a:t>
            </a:r>
            <a:r>
              <a:rPr lang="en-US" sz="2400" u="sng" dirty="0" err="1" smtClean="0">
                <a:solidFill>
                  <a:srgbClr val="FFFF00"/>
                </a:solidFill>
              </a:rPr>
              <a:t>verbos</a:t>
            </a:r>
            <a:r>
              <a:rPr lang="en-US" sz="2400" u="sng" dirty="0" smtClean="0">
                <a:solidFill>
                  <a:srgbClr val="FFFF00"/>
                </a:solidFill>
              </a:rPr>
              <a:t> en el </a:t>
            </a:r>
            <a:r>
              <a:rPr lang="en-US" sz="2400" u="sng" dirty="0" err="1" smtClean="0">
                <a:solidFill>
                  <a:srgbClr val="FFFF00"/>
                </a:solidFill>
              </a:rPr>
              <a:t>presente</a:t>
            </a:r>
            <a:r>
              <a:rPr lang="en-US" sz="2400" u="sng" dirty="0" smtClean="0">
                <a:solidFill>
                  <a:srgbClr val="FFFF00"/>
                </a:solidFill>
              </a:rPr>
              <a:t> perfecto: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000" dirty="0" smtClean="0">
                <a:solidFill>
                  <a:srgbClr val="FFFF00"/>
                </a:solidFill>
              </a:rPr>
              <a:t>I have spoken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000" dirty="0" smtClean="0">
                <a:solidFill>
                  <a:srgbClr val="FFFF00"/>
                </a:solidFill>
              </a:rPr>
              <a:t>He has died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000" dirty="0" smtClean="0">
                <a:solidFill>
                  <a:srgbClr val="FFFF00"/>
                </a:solidFill>
              </a:rPr>
              <a:t>You (familiar) have returned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000" dirty="0" smtClean="0">
                <a:solidFill>
                  <a:srgbClr val="FFFF00"/>
                </a:solidFill>
              </a:rPr>
              <a:t>She has eaten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000" dirty="0" smtClean="0">
                <a:solidFill>
                  <a:srgbClr val="FFFF00"/>
                </a:solidFill>
              </a:rPr>
              <a:t>We have seen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000" dirty="0" smtClean="0">
                <a:solidFill>
                  <a:srgbClr val="FFFF00"/>
                </a:solidFill>
              </a:rPr>
              <a:t>I have written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000" dirty="0" smtClean="0">
                <a:solidFill>
                  <a:srgbClr val="FFFF00"/>
                </a:solidFill>
              </a:rPr>
              <a:t>They have discovered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000" dirty="0" smtClean="0">
                <a:solidFill>
                  <a:srgbClr val="FFFF00"/>
                </a:solidFill>
              </a:rPr>
              <a:t>I have made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000" dirty="0" smtClean="0">
                <a:solidFill>
                  <a:srgbClr val="FFFF00"/>
                </a:solidFill>
              </a:rPr>
              <a:t>You (formal) have put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200" dirty="0" smtClean="0">
                <a:solidFill>
                  <a:srgbClr val="FFFF00"/>
                </a:solidFill>
              </a:rPr>
              <a:t>She has broken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200" dirty="0" smtClean="0">
                <a:solidFill>
                  <a:srgbClr val="FFFF00"/>
                </a:solidFill>
              </a:rPr>
              <a:t>We have drank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200" dirty="0" smtClean="0">
                <a:solidFill>
                  <a:srgbClr val="FFFF00"/>
                </a:solidFill>
              </a:rPr>
              <a:t>I have visited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200" dirty="0" smtClean="0">
                <a:solidFill>
                  <a:srgbClr val="FFFF00"/>
                </a:solidFill>
              </a:rPr>
              <a:t>You (familiar) have played (sport)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200" dirty="0" smtClean="0">
                <a:solidFill>
                  <a:srgbClr val="FFFF00"/>
                </a:solidFill>
              </a:rPr>
              <a:t>They have watched</a:t>
            </a:r>
            <a:endParaRPr lang="en-US" sz="2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33FF"/>
          </a:solidFill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Práctica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u="sng" dirty="0" err="1" smtClean="0">
                <a:solidFill>
                  <a:srgbClr val="FF0000"/>
                </a:solidFill>
              </a:rPr>
              <a:t>Escribe</a:t>
            </a:r>
            <a:r>
              <a:rPr lang="en-US" sz="2400" u="sng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las</a:t>
            </a:r>
            <a:r>
              <a:rPr lang="en-US" sz="2400" u="sng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formas</a:t>
            </a:r>
            <a:r>
              <a:rPr lang="en-US" sz="2400" u="sng" dirty="0" smtClean="0">
                <a:solidFill>
                  <a:srgbClr val="FF0000"/>
                </a:solidFill>
              </a:rPr>
              <a:t> de </a:t>
            </a:r>
            <a:r>
              <a:rPr lang="en-US" sz="2400" u="sng" dirty="0" err="1" smtClean="0">
                <a:solidFill>
                  <a:srgbClr val="FF0000"/>
                </a:solidFill>
              </a:rPr>
              <a:t>estos</a:t>
            </a:r>
            <a:r>
              <a:rPr lang="en-US" sz="2400" u="sng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verbos</a:t>
            </a:r>
            <a:r>
              <a:rPr lang="en-US" sz="2400" u="sng" dirty="0" smtClean="0">
                <a:solidFill>
                  <a:srgbClr val="FF0000"/>
                </a:solidFill>
              </a:rPr>
              <a:t> en el </a:t>
            </a:r>
            <a:r>
              <a:rPr lang="en-US" sz="2400" u="sng" dirty="0" err="1" smtClean="0">
                <a:solidFill>
                  <a:srgbClr val="FF0000"/>
                </a:solidFill>
              </a:rPr>
              <a:t>presente</a:t>
            </a:r>
            <a:r>
              <a:rPr lang="en-US" sz="2400" u="sng" dirty="0" smtClean="0">
                <a:solidFill>
                  <a:srgbClr val="FF0000"/>
                </a:solidFill>
              </a:rPr>
              <a:t> perfecto: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I have spoken		</a:t>
            </a:r>
            <a:r>
              <a:rPr lang="en-US" sz="2000" dirty="0" err="1" smtClean="0">
                <a:solidFill>
                  <a:srgbClr val="FF0000"/>
                </a:solidFill>
              </a:rPr>
              <a:t>Yo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he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hablado</a:t>
            </a:r>
            <a:endParaRPr lang="en-US" sz="2000" dirty="0" smtClean="0">
              <a:solidFill>
                <a:srgbClr val="3333FF"/>
              </a:solidFill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He has died			El </a:t>
            </a:r>
            <a:r>
              <a:rPr lang="en-US" sz="2000" dirty="0" smtClean="0">
                <a:solidFill>
                  <a:srgbClr val="FFFF00"/>
                </a:solidFill>
              </a:rPr>
              <a:t>ha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muerto</a:t>
            </a:r>
            <a:endParaRPr lang="en-US" sz="2000" dirty="0" smtClean="0">
              <a:solidFill>
                <a:srgbClr val="3333FF"/>
              </a:solidFill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You (familiar) have returned	</a:t>
            </a:r>
            <a:r>
              <a:rPr lang="en-US" sz="2000" dirty="0" err="1" smtClean="0">
                <a:solidFill>
                  <a:srgbClr val="FF0000"/>
                </a:solidFill>
              </a:rPr>
              <a:t>Tú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has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vuelto</a:t>
            </a:r>
            <a:endParaRPr lang="en-US" sz="2000" dirty="0" smtClean="0">
              <a:solidFill>
                <a:srgbClr val="3333FF"/>
              </a:solidFill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She has eaten		Ella </a:t>
            </a:r>
            <a:r>
              <a:rPr lang="en-US" sz="2000" dirty="0" smtClean="0">
                <a:solidFill>
                  <a:srgbClr val="FFFF00"/>
                </a:solidFill>
              </a:rPr>
              <a:t>ha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comido</a:t>
            </a:r>
            <a:endParaRPr lang="en-US" sz="2000" dirty="0" smtClean="0">
              <a:solidFill>
                <a:srgbClr val="3333FF"/>
              </a:solidFill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We have seen		</a:t>
            </a:r>
            <a:r>
              <a:rPr lang="en-US" sz="2000" dirty="0" err="1" smtClean="0">
                <a:solidFill>
                  <a:srgbClr val="FF0000"/>
                </a:solidFill>
              </a:rPr>
              <a:t>Nosotros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hemos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visto</a:t>
            </a:r>
            <a:endParaRPr lang="en-US" sz="2000" dirty="0" smtClean="0">
              <a:solidFill>
                <a:srgbClr val="3333FF"/>
              </a:solidFill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I have written		</a:t>
            </a:r>
            <a:r>
              <a:rPr lang="en-US" sz="2000" dirty="0" err="1" smtClean="0">
                <a:solidFill>
                  <a:srgbClr val="FF0000"/>
                </a:solidFill>
              </a:rPr>
              <a:t>Yo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he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escrito</a:t>
            </a:r>
            <a:endParaRPr lang="en-US" sz="2000" dirty="0" smtClean="0">
              <a:solidFill>
                <a:srgbClr val="3333FF"/>
              </a:solidFill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They have discovered		</a:t>
            </a:r>
            <a:r>
              <a:rPr lang="en-US" sz="2000" dirty="0" err="1" smtClean="0">
                <a:solidFill>
                  <a:srgbClr val="FF0000"/>
                </a:solidFill>
              </a:rPr>
              <a:t>Ellos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han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descubierto</a:t>
            </a:r>
            <a:endParaRPr lang="en-US" sz="2000" dirty="0" smtClean="0">
              <a:solidFill>
                <a:srgbClr val="3333FF"/>
              </a:solidFill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I have made			</a:t>
            </a:r>
            <a:r>
              <a:rPr lang="en-US" sz="2000" dirty="0" err="1" smtClean="0">
                <a:solidFill>
                  <a:srgbClr val="FF0000"/>
                </a:solidFill>
              </a:rPr>
              <a:t>Yo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he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hecho</a:t>
            </a:r>
            <a:endParaRPr lang="en-US" sz="2000" dirty="0" smtClean="0">
              <a:solidFill>
                <a:srgbClr val="3333FF"/>
              </a:solidFill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You (formal) have put		</a:t>
            </a:r>
            <a:r>
              <a:rPr lang="en-US" sz="2000" dirty="0" err="1" smtClean="0">
                <a:solidFill>
                  <a:srgbClr val="FF0000"/>
                </a:solidFill>
              </a:rPr>
              <a:t>Usted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ha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puesto</a:t>
            </a:r>
            <a:endParaRPr lang="en-US" sz="2000" dirty="0" smtClean="0">
              <a:solidFill>
                <a:srgbClr val="3333FF"/>
              </a:solidFill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200" dirty="0" smtClean="0">
                <a:solidFill>
                  <a:srgbClr val="FF0000"/>
                </a:solidFill>
              </a:rPr>
              <a:t>She has broken		Ella </a:t>
            </a:r>
            <a:r>
              <a:rPr lang="en-US" sz="2200" dirty="0" smtClean="0">
                <a:solidFill>
                  <a:srgbClr val="FFFF00"/>
                </a:solidFill>
              </a:rPr>
              <a:t>ha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3333FF"/>
                </a:solidFill>
              </a:rPr>
              <a:t>roto</a:t>
            </a:r>
            <a:endParaRPr lang="en-US" sz="2200" dirty="0" smtClean="0">
              <a:solidFill>
                <a:srgbClr val="3333FF"/>
              </a:solidFill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200" dirty="0" smtClean="0">
                <a:solidFill>
                  <a:srgbClr val="FF0000"/>
                </a:solidFill>
              </a:rPr>
              <a:t>We have drank		</a:t>
            </a:r>
            <a:r>
              <a:rPr lang="en-US" sz="2200" dirty="0" err="1" smtClean="0">
                <a:solidFill>
                  <a:srgbClr val="FF0000"/>
                </a:solidFill>
              </a:rPr>
              <a:t>Nosotros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hemos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3333FF"/>
                </a:solidFill>
              </a:rPr>
              <a:t>bebido</a:t>
            </a:r>
            <a:endParaRPr lang="en-US" sz="2200" dirty="0" smtClean="0">
              <a:solidFill>
                <a:srgbClr val="3333FF"/>
              </a:solidFill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200" dirty="0" smtClean="0">
                <a:solidFill>
                  <a:srgbClr val="FF0000"/>
                </a:solidFill>
              </a:rPr>
              <a:t>I have visited		</a:t>
            </a:r>
            <a:r>
              <a:rPr lang="en-US" sz="2200" dirty="0" err="1" smtClean="0">
                <a:solidFill>
                  <a:srgbClr val="FF0000"/>
                </a:solidFill>
              </a:rPr>
              <a:t>Yo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FF00"/>
                </a:solidFill>
              </a:rPr>
              <a:t>he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3333FF"/>
                </a:solidFill>
              </a:rPr>
              <a:t>visitado</a:t>
            </a:r>
            <a:endParaRPr lang="en-US" sz="2200" dirty="0" smtClean="0">
              <a:solidFill>
                <a:srgbClr val="3333FF"/>
              </a:solidFill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1800" dirty="0" smtClean="0">
                <a:solidFill>
                  <a:srgbClr val="FF0000"/>
                </a:solidFill>
              </a:rPr>
              <a:t>You (familiar) have played (sport)	</a:t>
            </a:r>
            <a:r>
              <a:rPr lang="en-US" sz="1800" dirty="0" err="1" smtClean="0">
                <a:solidFill>
                  <a:srgbClr val="FF0000"/>
                </a:solidFill>
              </a:rPr>
              <a:t>Tú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FF00"/>
                </a:solidFill>
              </a:rPr>
              <a:t>has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3333FF"/>
                </a:solidFill>
              </a:rPr>
              <a:t>jugado</a:t>
            </a:r>
            <a:endParaRPr lang="en-US" sz="1800" dirty="0" smtClean="0">
              <a:solidFill>
                <a:srgbClr val="3333FF"/>
              </a:solidFill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200" dirty="0" smtClean="0">
                <a:solidFill>
                  <a:srgbClr val="FF0000"/>
                </a:solidFill>
              </a:rPr>
              <a:t>They have watched		</a:t>
            </a:r>
            <a:r>
              <a:rPr lang="en-US" sz="2200" dirty="0" err="1" smtClean="0">
                <a:solidFill>
                  <a:srgbClr val="FF0000"/>
                </a:solidFill>
              </a:rPr>
              <a:t>Ellos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han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3333FF"/>
                </a:solidFill>
              </a:rPr>
              <a:t>mirado</a:t>
            </a:r>
            <a:endParaRPr lang="en-US" sz="22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6081</TotalTime>
  <Words>186</Words>
  <Application>Microsoft Office PowerPoint</Application>
  <PresentationFormat>On-screen Show (4:3)</PresentationFormat>
  <Paragraphs>97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Present Perfect</vt:lpstr>
      <vt:lpstr>Begin with learning  two important things:</vt:lpstr>
      <vt:lpstr>How does that work??? What are past participles??? They are a form of the verb stating something has been done</vt:lpstr>
      <vt:lpstr>How does that work again???</vt:lpstr>
      <vt:lpstr>Preguntas </vt:lpstr>
      <vt:lpstr>Some irregular forms:</vt:lpstr>
      <vt:lpstr>Práctica </vt:lpstr>
      <vt:lpstr>Práctica </vt:lpstr>
    </vt:vector>
  </TitlesOfParts>
  <Company>Hillsboro School Distreict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katherine paisley</dc:creator>
  <cp:lastModifiedBy>Paisley, Katherine</cp:lastModifiedBy>
  <cp:revision>190</cp:revision>
  <dcterms:created xsi:type="dcterms:W3CDTF">2012-01-03T23:45:49Z</dcterms:created>
  <dcterms:modified xsi:type="dcterms:W3CDTF">2013-01-11T20:50:09Z</dcterms:modified>
</cp:coreProperties>
</file>