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58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F35AC5-EBA7-4875-980A-ABFEBF45BE3D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49CFC0-BE79-48AD-9AF4-4B8BEF135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5AC5-EBA7-4875-980A-ABFEBF45BE3D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49CFC0-BE79-48AD-9AF4-4B8BEF135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EF35AC5-EBA7-4875-980A-ABFEBF45BE3D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49CFC0-BE79-48AD-9AF4-4B8BEF135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5AC5-EBA7-4875-980A-ABFEBF45BE3D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49CFC0-BE79-48AD-9AF4-4B8BEF135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F35AC5-EBA7-4875-980A-ABFEBF45BE3D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F49CFC0-BE79-48AD-9AF4-4B8BEF135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5AC5-EBA7-4875-980A-ABFEBF45BE3D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49CFC0-BE79-48AD-9AF4-4B8BEF135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5AC5-EBA7-4875-980A-ABFEBF45BE3D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49CFC0-BE79-48AD-9AF4-4B8BEF135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5AC5-EBA7-4875-980A-ABFEBF45BE3D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49CFC0-BE79-48AD-9AF4-4B8BEF135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F35AC5-EBA7-4875-980A-ABFEBF45BE3D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49CFC0-BE79-48AD-9AF4-4B8BEF135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5AC5-EBA7-4875-980A-ABFEBF45BE3D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49CFC0-BE79-48AD-9AF4-4B8BEF135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5AC5-EBA7-4875-980A-ABFEBF45BE3D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49CFC0-BE79-48AD-9AF4-4B8BEF1358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EF35AC5-EBA7-4875-980A-ABFEBF45BE3D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F49CFC0-BE79-48AD-9AF4-4B8BEF135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subjunctive mood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539864"/>
            <a:ext cx="5573620" cy="1101248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How we express hopes and wishes</a:t>
            </a:r>
            <a:endParaRPr lang="en-US" sz="3200" b="1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Users\paisleyk\AppData\Local\Microsoft\Windows\Temporary Internet Files\Content.IE5\WFIQ8XQ9\MC9001539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1920425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is the “</a:t>
            </a:r>
            <a:r>
              <a:rPr lang="en-US" dirty="0" smtClean="0">
                <a:solidFill>
                  <a:srgbClr val="00B0F0"/>
                </a:solidFill>
              </a:rPr>
              <a:t>mood</a:t>
            </a:r>
            <a:r>
              <a:rPr lang="en-US" dirty="0" smtClean="0"/>
              <a:t>” different from the verb  “tense”?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Verbs have a </a:t>
            </a:r>
            <a:r>
              <a:rPr lang="en-US" sz="2800" b="1" i="1" dirty="0" smtClean="0"/>
              <a:t>tense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  (such as the present, past or future)</a:t>
            </a:r>
            <a:endParaRPr lang="en-US" dirty="0" smtClean="0"/>
          </a:p>
          <a:p>
            <a:r>
              <a:rPr lang="en-US" sz="2800" b="1" i="1" dirty="0" smtClean="0">
                <a:solidFill>
                  <a:srgbClr val="00B0F0"/>
                </a:solidFill>
              </a:rPr>
              <a:t>Mood</a:t>
            </a:r>
            <a:r>
              <a:rPr lang="en-US" b="1" i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is the attitude of the speaker or writer</a:t>
            </a:r>
          </a:p>
          <a:p>
            <a:pPr>
              <a:buNone/>
            </a:pPr>
            <a:r>
              <a:rPr lang="en-US" sz="2400" dirty="0" smtClean="0"/>
              <a:t>   (such as the </a:t>
            </a:r>
            <a:r>
              <a:rPr lang="en-US" sz="2400" b="1" i="1" dirty="0" smtClean="0">
                <a:solidFill>
                  <a:srgbClr val="7030A0"/>
                </a:solidFill>
              </a:rPr>
              <a:t>indicative mood</a:t>
            </a:r>
            <a:r>
              <a:rPr lang="en-US" sz="2400" dirty="0" smtClean="0"/>
              <a:t>, where a person reports facts or events considered to be certain)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00B0F0"/>
                </a:solidFill>
              </a:rPr>
              <a:t>subjunctive mood </a:t>
            </a:r>
            <a:r>
              <a:rPr lang="en-US" b="1" i="1" dirty="0" smtClean="0"/>
              <a:t>expresses </a:t>
            </a:r>
            <a:r>
              <a:rPr lang="en-US" b="1" i="1" dirty="0" smtClean="0">
                <a:solidFill>
                  <a:srgbClr val="FFFF00"/>
                </a:solidFill>
              </a:rPr>
              <a:t>hopes</a:t>
            </a:r>
            <a:r>
              <a:rPr lang="en-US" b="1" i="1" dirty="0" smtClean="0"/>
              <a:t> and </a:t>
            </a:r>
            <a:r>
              <a:rPr lang="en-US" b="1" i="1" dirty="0" smtClean="0">
                <a:solidFill>
                  <a:srgbClr val="FFFF00"/>
                </a:solidFill>
              </a:rPr>
              <a:t>wishes</a:t>
            </a:r>
            <a:r>
              <a:rPr lang="en-US" b="1" i="1" dirty="0" smtClean="0"/>
              <a:t> with expressions like:</a:t>
            </a:r>
          </a:p>
          <a:p>
            <a:pPr lvl="1">
              <a:buFont typeface="Arial" charset="0"/>
              <a:buChar char="•"/>
            </a:pPr>
            <a:r>
              <a:rPr lang="en-US" b="1" i="1" dirty="0" err="1" smtClean="0">
                <a:solidFill>
                  <a:srgbClr val="FFFF00"/>
                </a:solidFill>
              </a:rPr>
              <a:t>Espero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</a:rPr>
              <a:t>que</a:t>
            </a:r>
            <a:r>
              <a:rPr lang="en-US" b="1" i="1" dirty="0" smtClean="0">
                <a:solidFill>
                  <a:schemeClr val="tx1"/>
                </a:solidFill>
              </a:rPr>
              <a:t>…</a:t>
            </a:r>
            <a:endParaRPr lang="en-US" b="1" i="1" dirty="0" smtClean="0">
              <a:solidFill>
                <a:srgbClr val="00B0F0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b="1" i="1" dirty="0" err="1" smtClean="0">
                <a:solidFill>
                  <a:srgbClr val="FFFF00"/>
                </a:solidFill>
              </a:rPr>
              <a:t>Ojalá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</a:rPr>
              <a:t>que</a:t>
            </a:r>
            <a:r>
              <a:rPr lang="en-US" b="1" i="1" dirty="0" smtClean="0">
                <a:solidFill>
                  <a:schemeClr val="tx1"/>
                </a:solidFill>
              </a:rPr>
              <a:t>…</a:t>
            </a:r>
          </a:p>
          <a:p>
            <a:pPr lvl="1">
              <a:buFont typeface="Arial" charset="0"/>
              <a:buChar char="•"/>
            </a:pPr>
            <a:r>
              <a:rPr lang="en-US" b="1" i="1" dirty="0" err="1" smtClean="0">
                <a:solidFill>
                  <a:srgbClr val="FFFF00"/>
                </a:solidFill>
              </a:rPr>
              <a:t>Quiero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</a:rPr>
              <a:t>que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chemeClr val="tx1"/>
                </a:solidFill>
              </a:rPr>
              <a:t>…</a:t>
            </a:r>
          </a:p>
          <a:p>
            <a:pPr>
              <a:buFont typeface="Arial" charset="0"/>
              <a:buChar char="•"/>
            </a:pPr>
            <a:endParaRPr lang="en-US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b="1" i="1" dirty="0" smtClean="0">
              <a:solidFill>
                <a:srgbClr val="00B0F0"/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i="1" dirty="0"/>
          </a:p>
        </p:txBody>
      </p:sp>
      <p:pic>
        <p:nvPicPr>
          <p:cNvPr id="4" name="Picture 4" descr="http://blog.massagetoday.com/wibb/wp-content/uploads/2011/02/magic-w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343400"/>
            <a:ext cx="2438400" cy="1638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22098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Form the subjunctive by starting with the “</a:t>
            </a:r>
            <a:r>
              <a:rPr lang="en-US" sz="2800" dirty="0" err="1" smtClean="0"/>
              <a:t>Yo</a:t>
            </a:r>
            <a:r>
              <a:rPr lang="en-US" sz="2800" dirty="0" smtClean="0"/>
              <a:t>” form of the verb in the present tense.  Take off the “O”.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200" dirty="0" smtClean="0"/>
              <a:t>Notice that –AR verbs take an </a:t>
            </a:r>
            <a:r>
              <a:rPr lang="en-US" sz="2200" dirty="0" smtClean="0">
                <a:solidFill>
                  <a:srgbClr val="00B0F0"/>
                </a:solidFill>
              </a:rPr>
              <a:t>e</a:t>
            </a:r>
            <a:r>
              <a:rPr lang="en-US" sz="2200" dirty="0" smtClean="0"/>
              <a:t> ending</a:t>
            </a:r>
            <a:br>
              <a:rPr lang="en-US" sz="2200" dirty="0" smtClean="0"/>
            </a:br>
            <a:r>
              <a:rPr lang="en-US" sz="2200" dirty="0" smtClean="0"/>
              <a:t>	and –</a:t>
            </a:r>
            <a:r>
              <a:rPr lang="en-US" sz="2200" dirty="0" err="1" smtClean="0"/>
              <a:t>er</a:t>
            </a:r>
            <a:r>
              <a:rPr lang="en-US" sz="2200" dirty="0" smtClean="0"/>
              <a:t>/-</a:t>
            </a:r>
            <a:r>
              <a:rPr lang="en-US" sz="2200" dirty="0" err="1" smtClean="0"/>
              <a:t>ir</a:t>
            </a:r>
            <a:r>
              <a:rPr lang="en-US" sz="2200" dirty="0" smtClean="0"/>
              <a:t> verbs take an </a:t>
            </a:r>
            <a:r>
              <a:rPr lang="en-US" sz="2200" dirty="0" smtClean="0">
                <a:solidFill>
                  <a:srgbClr val="00B0F0"/>
                </a:solidFill>
              </a:rPr>
              <a:t>a</a:t>
            </a:r>
            <a:r>
              <a:rPr lang="en-US" sz="2200" dirty="0" smtClean="0"/>
              <a:t> ending.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286000"/>
            <a:ext cx="8077200" cy="4114800"/>
          </a:xfrm>
        </p:spPr>
        <p:txBody>
          <a:bodyPr>
            <a:normAutofit/>
          </a:bodyPr>
          <a:lstStyle/>
          <a:p>
            <a:r>
              <a:rPr lang="en-US" b="1" u="sng" dirty="0" err="1" smtClean="0"/>
              <a:t>hablar</a:t>
            </a:r>
            <a:r>
              <a:rPr lang="en-US" b="1" u="sng" dirty="0" smtClean="0"/>
              <a:t>		</a:t>
            </a:r>
            <a:r>
              <a:rPr lang="en-US" b="1" u="sng" dirty="0" err="1" smtClean="0"/>
              <a:t>beber</a:t>
            </a:r>
            <a:r>
              <a:rPr lang="en-US" b="1" u="sng" dirty="0" smtClean="0"/>
              <a:t>		</a:t>
            </a:r>
            <a:r>
              <a:rPr lang="en-US" b="1" u="sng" dirty="0" err="1" smtClean="0"/>
              <a:t>vivir</a:t>
            </a:r>
            <a:r>
              <a:rPr lang="en-US" b="1" u="sng" dirty="0" smtClean="0"/>
              <a:t>		</a:t>
            </a:r>
            <a:r>
              <a:rPr lang="en-US" b="1" u="sng" dirty="0" err="1" smtClean="0"/>
              <a:t>decir</a:t>
            </a:r>
            <a:endParaRPr lang="en-US" dirty="0" smtClean="0"/>
          </a:p>
          <a:p>
            <a:r>
              <a:rPr lang="es-ES" b="1" dirty="0" smtClean="0"/>
              <a:t>habl</a:t>
            </a:r>
            <a:r>
              <a:rPr lang="es-ES" dirty="0" smtClean="0">
                <a:solidFill>
                  <a:srgbClr val="00B0F0"/>
                </a:solidFill>
              </a:rPr>
              <a:t>e</a:t>
            </a:r>
            <a:r>
              <a:rPr lang="es-ES" b="1" dirty="0" smtClean="0"/>
              <a:t>		beb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b="1" dirty="0" smtClean="0"/>
              <a:t>		viv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b="1" dirty="0" smtClean="0"/>
              <a:t>		dig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s-ES" b="1" dirty="0" smtClean="0"/>
              <a:t>habl</a:t>
            </a:r>
            <a:r>
              <a:rPr lang="es-ES" b="1" dirty="0" smtClean="0">
                <a:solidFill>
                  <a:srgbClr val="00B0F0"/>
                </a:solidFill>
              </a:rPr>
              <a:t>es</a:t>
            </a:r>
            <a:r>
              <a:rPr lang="es-ES" b="1" dirty="0" smtClean="0"/>
              <a:t>		beb</a:t>
            </a:r>
            <a:r>
              <a:rPr lang="es-ES" b="1" dirty="0" smtClean="0">
                <a:solidFill>
                  <a:srgbClr val="00B0F0"/>
                </a:solidFill>
              </a:rPr>
              <a:t>as	</a:t>
            </a:r>
            <a:r>
              <a:rPr lang="es-ES" b="1" dirty="0" smtClean="0"/>
              <a:t>	viv</a:t>
            </a:r>
            <a:r>
              <a:rPr lang="es-ES" b="1" dirty="0" smtClean="0">
                <a:solidFill>
                  <a:srgbClr val="00B0F0"/>
                </a:solidFill>
              </a:rPr>
              <a:t>as</a:t>
            </a:r>
            <a:r>
              <a:rPr lang="es-ES" b="1" dirty="0" smtClean="0"/>
              <a:t>		dig</a:t>
            </a:r>
            <a:r>
              <a:rPr lang="es-ES" b="1" dirty="0" smtClean="0">
                <a:solidFill>
                  <a:srgbClr val="00B0F0"/>
                </a:solidFill>
              </a:rPr>
              <a:t>as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s-ES" b="1" dirty="0" smtClean="0"/>
              <a:t>habl</a:t>
            </a:r>
            <a:r>
              <a:rPr lang="es-ES" b="1" dirty="0" smtClean="0">
                <a:solidFill>
                  <a:srgbClr val="00B0F0"/>
                </a:solidFill>
              </a:rPr>
              <a:t>e</a:t>
            </a:r>
            <a:r>
              <a:rPr lang="es-ES" b="1" dirty="0" smtClean="0"/>
              <a:t>		beb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b="1" dirty="0" smtClean="0"/>
              <a:t>		viv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b="1" dirty="0" smtClean="0"/>
              <a:t>		dig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s-ES" b="1" dirty="0" smtClean="0"/>
              <a:t>habl</a:t>
            </a:r>
            <a:r>
              <a:rPr lang="es-ES" b="1" dirty="0" smtClean="0">
                <a:solidFill>
                  <a:srgbClr val="00B0F0"/>
                </a:solidFill>
              </a:rPr>
              <a:t>emos	</a:t>
            </a:r>
            <a:r>
              <a:rPr lang="es-ES" b="1" dirty="0" smtClean="0"/>
              <a:t>	beb</a:t>
            </a:r>
            <a:r>
              <a:rPr lang="es-ES" b="1" dirty="0" smtClean="0">
                <a:solidFill>
                  <a:srgbClr val="00B0F0"/>
                </a:solidFill>
              </a:rPr>
              <a:t>amos</a:t>
            </a:r>
            <a:r>
              <a:rPr lang="es-ES" b="1" dirty="0" smtClean="0"/>
              <a:t>	viv</a:t>
            </a:r>
            <a:r>
              <a:rPr lang="es-ES" b="1" dirty="0" smtClean="0">
                <a:solidFill>
                  <a:srgbClr val="00B0F0"/>
                </a:solidFill>
              </a:rPr>
              <a:t>amos</a:t>
            </a:r>
            <a:r>
              <a:rPr lang="es-ES" b="1" dirty="0" smtClean="0"/>
              <a:t>	dig</a:t>
            </a:r>
            <a:r>
              <a:rPr lang="es-ES" b="1" dirty="0" smtClean="0">
                <a:solidFill>
                  <a:srgbClr val="00B0F0"/>
                </a:solidFill>
              </a:rPr>
              <a:t>amos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s-ES" b="1" dirty="0" smtClean="0"/>
              <a:t>habl</a:t>
            </a:r>
            <a:r>
              <a:rPr lang="es-ES" b="1" dirty="0" smtClean="0">
                <a:solidFill>
                  <a:srgbClr val="00B0F0"/>
                </a:solidFill>
              </a:rPr>
              <a:t>éis</a:t>
            </a:r>
            <a:r>
              <a:rPr lang="es-ES" b="1" dirty="0" smtClean="0"/>
              <a:t>		beb</a:t>
            </a:r>
            <a:r>
              <a:rPr lang="es-ES" b="1" dirty="0" smtClean="0">
                <a:solidFill>
                  <a:srgbClr val="00B0F0"/>
                </a:solidFill>
              </a:rPr>
              <a:t>áis</a:t>
            </a:r>
            <a:r>
              <a:rPr lang="es-ES" b="1" dirty="0" smtClean="0"/>
              <a:t>	viv</a:t>
            </a:r>
            <a:r>
              <a:rPr lang="es-ES" b="1" dirty="0" smtClean="0">
                <a:solidFill>
                  <a:srgbClr val="00B0F0"/>
                </a:solidFill>
              </a:rPr>
              <a:t>áis</a:t>
            </a:r>
            <a:r>
              <a:rPr lang="es-ES" b="1" dirty="0" smtClean="0"/>
              <a:t>		dig</a:t>
            </a:r>
            <a:r>
              <a:rPr lang="es-ES" b="1" dirty="0" smtClean="0">
                <a:solidFill>
                  <a:srgbClr val="00B0F0"/>
                </a:solidFill>
              </a:rPr>
              <a:t>áis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s-ES" b="1" dirty="0" smtClean="0"/>
              <a:t>habl</a:t>
            </a:r>
            <a:r>
              <a:rPr lang="es-ES" b="1" dirty="0" smtClean="0">
                <a:solidFill>
                  <a:srgbClr val="00B0F0"/>
                </a:solidFill>
              </a:rPr>
              <a:t>en</a:t>
            </a:r>
            <a:r>
              <a:rPr lang="es-ES" b="1" dirty="0" smtClean="0"/>
              <a:t>		beb</a:t>
            </a:r>
            <a:r>
              <a:rPr lang="es-ES" b="1" dirty="0" smtClean="0">
                <a:solidFill>
                  <a:srgbClr val="00B0F0"/>
                </a:solidFill>
              </a:rPr>
              <a:t>an</a:t>
            </a:r>
            <a:r>
              <a:rPr lang="es-ES" b="1" dirty="0" smtClean="0"/>
              <a:t>	viv</a:t>
            </a:r>
            <a:r>
              <a:rPr lang="es-ES" b="1" dirty="0" smtClean="0">
                <a:solidFill>
                  <a:srgbClr val="00B0F0"/>
                </a:solidFill>
              </a:rPr>
              <a:t>an	</a:t>
            </a:r>
            <a:r>
              <a:rPr lang="es-ES" b="1" dirty="0" smtClean="0"/>
              <a:t>	dig</a:t>
            </a:r>
            <a:r>
              <a:rPr lang="es-ES" b="1" dirty="0" smtClean="0">
                <a:solidFill>
                  <a:srgbClr val="00B0F0"/>
                </a:solidFill>
              </a:rPr>
              <a:t>an</a:t>
            </a:r>
            <a:endParaRPr lang="en-US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457200"/>
            <a:ext cx="3429000" cy="1143000"/>
          </a:xfrm>
        </p:spPr>
        <p:txBody>
          <a:bodyPr/>
          <a:lstStyle/>
          <a:p>
            <a:r>
              <a:rPr lang="en-US" dirty="0" smtClean="0"/>
              <a:t>Irregular subjunctive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389098" y="1447800"/>
            <a:ext cx="3429000" cy="5410200"/>
          </a:xfrm>
        </p:spPr>
        <p:txBody>
          <a:bodyPr>
            <a:normAutofit lnSpcReduction="10000"/>
          </a:bodyPr>
          <a:lstStyle/>
          <a:p>
            <a:r>
              <a:rPr lang="en-US" sz="2000" b="1" u="sng" dirty="0" smtClean="0"/>
              <a:t>Ser</a:t>
            </a:r>
          </a:p>
          <a:p>
            <a:r>
              <a:rPr lang="en-US" sz="2000" b="1" dirty="0" smtClean="0"/>
              <a:t>sea	</a:t>
            </a:r>
            <a:r>
              <a:rPr lang="en-US" sz="2000" b="1" dirty="0" err="1" smtClean="0"/>
              <a:t>seamos</a:t>
            </a:r>
            <a:endParaRPr lang="en-US" sz="2000" b="1" dirty="0" smtClean="0"/>
          </a:p>
          <a:p>
            <a:r>
              <a:rPr lang="en-US" sz="2000" b="1" dirty="0" smtClean="0"/>
              <a:t>seas	</a:t>
            </a:r>
            <a:r>
              <a:rPr lang="en-US" sz="2000" b="1" dirty="0" err="1" smtClean="0"/>
              <a:t>seáis</a:t>
            </a:r>
            <a:endParaRPr lang="en-US" sz="2000" b="1" dirty="0" smtClean="0"/>
          </a:p>
          <a:p>
            <a:r>
              <a:rPr lang="en-US" sz="2000" b="1" dirty="0" smtClean="0"/>
              <a:t>sea	</a:t>
            </a:r>
            <a:r>
              <a:rPr lang="en-US" sz="2000" b="1" dirty="0" err="1" smtClean="0"/>
              <a:t>sean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u="sng" dirty="0" smtClean="0"/>
              <a:t>Dar</a:t>
            </a:r>
          </a:p>
          <a:p>
            <a:r>
              <a:rPr lang="en-US" sz="2000" b="1" dirty="0" err="1" smtClean="0"/>
              <a:t>dé</a:t>
            </a:r>
            <a:r>
              <a:rPr lang="en-US" sz="2000" b="1" dirty="0" smtClean="0"/>
              <a:t>	demos</a:t>
            </a:r>
          </a:p>
          <a:p>
            <a:r>
              <a:rPr lang="en-US" sz="2000" b="1" dirty="0" smtClean="0"/>
              <a:t>des	</a:t>
            </a:r>
            <a:r>
              <a:rPr lang="en-US" sz="2000" b="1" dirty="0" err="1" smtClean="0"/>
              <a:t>deis</a:t>
            </a:r>
            <a:endParaRPr lang="en-US" sz="2000" b="1" dirty="0" smtClean="0"/>
          </a:p>
          <a:p>
            <a:r>
              <a:rPr lang="en-US" sz="2000" b="1" dirty="0" err="1" smtClean="0"/>
              <a:t>dé</a:t>
            </a:r>
            <a:r>
              <a:rPr lang="en-US" sz="2000" b="1" dirty="0" smtClean="0"/>
              <a:t>	den</a:t>
            </a:r>
          </a:p>
          <a:p>
            <a:endParaRPr lang="en-US" sz="2000" b="1" dirty="0" smtClean="0"/>
          </a:p>
          <a:p>
            <a:r>
              <a:rPr lang="en-US" sz="2000" b="1" u="sng" dirty="0" err="1" smtClean="0"/>
              <a:t>Ir</a:t>
            </a:r>
            <a:endParaRPr lang="en-US" sz="2000" b="1" u="sng" dirty="0" smtClean="0"/>
          </a:p>
          <a:p>
            <a:r>
              <a:rPr lang="en-US" sz="2000" b="1" dirty="0" err="1" smtClean="0"/>
              <a:t>vaya</a:t>
            </a:r>
            <a:r>
              <a:rPr lang="en-US" sz="2000" b="1" dirty="0" smtClean="0"/>
              <a:t>	</a:t>
            </a:r>
            <a:r>
              <a:rPr lang="en-US" sz="2000" b="1" dirty="0" err="1" smtClean="0"/>
              <a:t>vayamos</a:t>
            </a:r>
            <a:endParaRPr lang="en-US" sz="2000" b="1" dirty="0" smtClean="0"/>
          </a:p>
          <a:p>
            <a:r>
              <a:rPr lang="en-US" sz="2000" b="1" dirty="0" err="1" smtClean="0"/>
              <a:t>vayas</a:t>
            </a:r>
            <a:r>
              <a:rPr lang="en-US" sz="2000" b="1" dirty="0" smtClean="0"/>
              <a:t>	</a:t>
            </a:r>
            <a:r>
              <a:rPr lang="en-US" sz="2000" b="1" dirty="0" err="1" smtClean="0"/>
              <a:t>vayáis</a:t>
            </a:r>
            <a:endParaRPr lang="en-US" sz="2000" b="1" dirty="0" smtClean="0"/>
          </a:p>
          <a:p>
            <a:r>
              <a:rPr lang="en-US" sz="2000" b="1" dirty="0" err="1" smtClean="0"/>
              <a:t>vaya</a:t>
            </a:r>
            <a:r>
              <a:rPr lang="en-US" sz="2000" b="1" dirty="0" smtClean="0"/>
              <a:t>	</a:t>
            </a:r>
            <a:r>
              <a:rPr lang="en-US" sz="2000" b="1" dirty="0" err="1" smtClean="0"/>
              <a:t>vayan</a:t>
            </a:r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Austin </a:t>
            </a:r>
            <a:r>
              <a:rPr lang="en-US" sz="2000" b="1" dirty="0" err="1" smtClean="0"/>
              <a:t>quiere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que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rgbClr val="00B0F0"/>
                </a:solidFill>
              </a:rPr>
              <a:t>vayas</a:t>
            </a:r>
            <a:r>
              <a:rPr lang="en-US" sz="2000" b="1" dirty="0" smtClean="0"/>
              <a:t> a </a:t>
            </a:r>
            <a:r>
              <a:rPr lang="en-US" sz="2000" b="1" dirty="0" err="1" smtClean="0"/>
              <a:t>su</a:t>
            </a:r>
            <a:r>
              <a:rPr lang="en-US" sz="2000" b="1" dirty="0" smtClean="0"/>
              <a:t> fiesta.</a:t>
            </a:r>
          </a:p>
        </p:txBody>
      </p:sp>
      <p:pic>
        <p:nvPicPr>
          <p:cNvPr id="4" name="Picture 5" descr="austin-powers-cocktail-glass-490007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4569" b="1456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¡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quier0 </a:t>
            </a:r>
            <a:r>
              <a:rPr lang="en-US" dirty="0" err="1" smtClean="0"/>
              <a:t>que</a:t>
            </a:r>
            <a:r>
              <a:rPr lang="en-US" dirty="0" smtClean="0"/>
              <a:t> Justin </a:t>
            </a:r>
            <a:r>
              <a:rPr lang="en-US" b="0" i="1" dirty="0" smtClean="0">
                <a:solidFill>
                  <a:srgbClr val="00B0F0"/>
                </a:solidFill>
              </a:rPr>
              <a:t>sea </a:t>
            </a:r>
            <a:r>
              <a:rPr lang="en-US" dirty="0" smtClean="0">
                <a:solidFill>
                  <a:srgbClr val="FF0000"/>
                </a:solidFill>
              </a:rPr>
              <a:t>mi </a:t>
            </a:r>
            <a:r>
              <a:rPr lang="en-US" dirty="0" err="1" smtClean="0">
                <a:solidFill>
                  <a:srgbClr val="FF0000"/>
                </a:solidFill>
              </a:rPr>
              <a:t>novio</a:t>
            </a:r>
            <a:r>
              <a:rPr lang="en-US" dirty="0" smtClean="0">
                <a:solidFill>
                  <a:srgbClr val="FFFF00"/>
                </a:solidFill>
              </a:rPr>
              <a:t>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Placeholder 4" descr="http://www.influence-film.com/wp-content/uploads/2010/12/d7235c55600x300-wd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24657" r="24657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2801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 a wish phrase with “</a:t>
            </a:r>
            <a:r>
              <a:rPr lang="en-US" sz="2800" dirty="0" err="1" smtClean="0">
                <a:solidFill>
                  <a:srgbClr val="00B0F0"/>
                </a:solidFill>
              </a:rPr>
              <a:t>que</a:t>
            </a:r>
            <a:r>
              <a:rPr lang="en-US" sz="2800" dirty="0" smtClean="0"/>
              <a:t>”</a:t>
            </a:r>
            <a:br>
              <a:rPr lang="en-US" sz="2800" dirty="0" smtClean="0"/>
            </a:br>
            <a:r>
              <a:rPr lang="en-US" sz="2800" dirty="0" smtClean="0"/>
              <a:t>is followed by the </a:t>
            </a:r>
            <a:r>
              <a:rPr lang="en-US" sz="2800" i="1" dirty="0" smtClean="0">
                <a:solidFill>
                  <a:srgbClr val="00B0F0"/>
                </a:solidFill>
              </a:rPr>
              <a:t>subjunctive </a:t>
            </a:r>
            <a:r>
              <a:rPr lang="en-US" sz="2800" dirty="0" smtClean="0"/>
              <a:t>form of the verb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55536"/>
          </a:xfrm>
        </p:spPr>
        <p:txBody>
          <a:bodyPr/>
          <a:lstStyle/>
          <a:p>
            <a:r>
              <a:rPr lang="en-US" dirty="0" err="1" smtClean="0"/>
              <a:t>Esperamos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00B0F0"/>
                </a:solidFill>
              </a:rPr>
              <a:t>vengan</a:t>
            </a:r>
            <a:r>
              <a:rPr lang="en-US" dirty="0" smtClean="0"/>
              <a:t> pronto.</a:t>
            </a:r>
          </a:p>
          <a:p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Juan me </a:t>
            </a:r>
            <a:r>
              <a:rPr lang="en-US" b="1" i="1" dirty="0" err="1" smtClean="0">
                <a:solidFill>
                  <a:srgbClr val="00B0F0"/>
                </a:solidFill>
              </a:rPr>
              <a:t>ayude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Ojalá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00B0F0"/>
                </a:solidFill>
              </a:rPr>
              <a:t>vivamos</a:t>
            </a:r>
            <a:r>
              <a:rPr lang="en-US" dirty="0" smtClean="0"/>
              <a:t> en un </a:t>
            </a:r>
            <a:r>
              <a:rPr lang="en-US" dirty="0" err="1" smtClean="0"/>
              <a:t>mundo</a:t>
            </a:r>
            <a:r>
              <a:rPr lang="en-US" dirty="0" smtClean="0"/>
              <a:t> de </a:t>
            </a:r>
            <a:r>
              <a:rPr lang="en-US" dirty="0" err="1" smtClean="0"/>
              <a:t>paz</a:t>
            </a:r>
            <a:r>
              <a:rPr lang="en-US" dirty="0" smtClean="0"/>
              <a:t>.</a:t>
            </a:r>
          </a:p>
          <a:p>
            <a:r>
              <a:rPr lang="en-US" dirty="0" smtClean="0"/>
              <a:t>Austin quire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00B0F0"/>
                </a:solidFill>
              </a:rPr>
              <a:t>vengas</a:t>
            </a:r>
            <a:r>
              <a:rPr lang="en-US" dirty="0" smtClean="0"/>
              <a:t> a </a:t>
            </a:r>
            <a:r>
              <a:rPr lang="en-US" dirty="0" err="1" smtClean="0"/>
              <a:t>su</a:t>
            </a:r>
            <a:r>
              <a:rPr lang="en-US" dirty="0" smtClean="0"/>
              <a:t> fiesta.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Ahora</a:t>
            </a:r>
            <a:r>
              <a:rPr lang="en-US" dirty="0" smtClean="0"/>
              <a:t> </a:t>
            </a:r>
            <a:r>
              <a:rPr lang="en-US" dirty="0" err="1" smtClean="0"/>
              <a:t>escribe</a:t>
            </a:r>
            <a:r>
              <a:rPr lang="en-US" dirty="0" smtClean="0"/>
              <a:t> 3 </a:t>
            </a:r>
            <a:r>
              <a:rPr lang="en-US" dirty="0" err="1" smtClean="0"/>
              <a:t>deseos</a:t>
            </a:r>
            <a:r>
              <a:rPr lang="en-US" dirty="0" smtClean="0"/>
              <a:t>:   </a:t>
            </a:r>
          </a:p>
          <a:p>
            <a:pPr marL="514350" indent="-514350">
              <a:buAutoNum type="arabicPeriod"/>
            </a:pPr>
            <a:r>
              <a:rPr lang="en-US" i="1" dirty="0" err="1" smtClean="0">
                <a:solidFill>
                  <a:srgbClr val="FFFF00"/>
                </a:solidFill>
              </a:rPr>
              <a:t>Ojalá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</a:rPr>
              <a:t>que</a:t>
            </a:r>
            <a:r>
              <a:rPr lang="en-US" i="1" dirty="0" smtClean="0">
                <a:solidFill>
                  <a:srgbClr val="FFFF00"/>
                </a:solidFill>
              </a:rPr>
              <a:t>  … </a:t>
            </a:r>
          </a:p>
          <a:p>
            <a:pPr marL="514350" indent="-514350">
              <a:buAutoNum type="arabicPeriod"/>
            </a:pPr>
            <a:r>
              <a:rPr lang="en-US" i="1" dirty="0" err="1" smtClean="0">
                <a:solidFill>
                  <a:srgbClr val="FFFF00"/>
                </a:solidFill>
              </a:rPr>
              <a:t>Espero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</a:rPr>
              <a:t>que</a:t>
            </a:r>
            <a:r>
              <a:rPr lang="en-US" i="1" dirty="0" smtClean="0">
                <a:solidFill>
                  <a:srgbClr val="FFFF00"/>
                </a:solidFill>
              </a:rPr>
              <a:t> ...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</a:rPr>
              <a:t>Quiero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</a:rPr>
              <a:t>que</a:t>
            </a:r>
            <a:r>
              <a:rPr lang="en-US" i="1" dirty="0" smtClean="0">
                <a:solidFill>
                  <a:srgbClr val="FFFF00"/>
                </a:solidFill>
              </a:rPr>
              <a:t> …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pic>
        <p:nvPicPr>
          <p:cNvPr id="4" name="Picture 2" descr="C:\Users\paisleyk\AppData\Local\Microsoft\Windows\Temporary Internet Files\Content.IE5\LPP5J7TI\MM90030982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038600"/>
            <a:ext cx="2241176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Practica</a:t>
            </a:r>
            <a:r>
              <a:rPr lang="en-US" dirty="0" smtClean="0"/>
              <a:t>: cambia el </a:t>
            </a:r>
            <a:r>
              <a:rPr lang="en-US" dirty="0" err="1" smtClean="0"/>
              <a:t>verbo</a:t>
            </a:r>
            <a:r>
              <a:rPr lang="en-US" dirty="0" smtClean="0"/>
              <a:t> al </a:t>
            </a:r>
            <a:r>
              <a:rPr lang="en-US" dirty="0" err="1" smtClean="0"/>
              <a:t>subjuntivo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Ojalá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00B0F0"/>
                </a:solidFill>
              </a:rPr>
              <a:t>ganar</a:t>
            </a:r>
            <a:r>
              <a:rPr lang="en-US" dirty="0" smtClean="0"/>
              <a:t>) un </a:t>
            </a:r>
            <a:r>
              <a:rPr lang="en-US" dirty="0" err="1" smtClean="0"/>
              <a:t>millón</a:t>
            </a:r>
            <a:r>
              <a:rPr lang="en-US" dirty="0" smtClean="0"/>
              <a:t> de </a:t>
            </a:r>
            <a:r>
              <a:rPr lang="en-US" dirty="0" err="1" smtClean="0"/>
              <a:t>dólares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00B0F0"/>
                </a:solidFill>
              </a:rPr>
              <a:t>tener</a:t>
            </a:r>
            <a:r>
              <a:rPr lang="en-US" dirty="0" smtClean="0"/>
              <a:t>) </a:t>
            </a:r>
            <a:r>
              <a:rPr lang="en-US" dirty="0" err="1" smtClean="0"/>
              <a:t>buena</a:t>
            </a:r>
            <a:r>
              <a:rPr lang="en-US" dirty="0" smtClean="0"/>
              <a:t> </a:t>
            </a:r>
            <a:r>
              <a:rPr lang="en-US" dirty="0" err="1" smtClean="0"/>
              <a:t>suerte</a:t>
            </a:r>
            <a:r>
              <a:rPr lang="en-US" dirty="0" smtClean="0"/>
              <a:t> en la </a:t>
            </a:r>
            <a:r>
              <a:rPr lang="en-US" dirty="0" err="1" smtClean="0"/>
              <a:t>competencia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Espero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estudiantes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00B0F0"/>
                </a:solidFill>
              </a:rPr>
              <a:t>recibir</a:t>
            </a:r>
            <a:r>
              <a:rPr lang="en-US" dirty="0" smtClean="0"/>
              <a:t>) 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notas</a:t>
            </a:r>
            <a:r>
              <a:rPr lang="en-US" dirty="0" smtClean="0"/>
              <a:t> en el </a:t>
            </a:r>
            <a:r>
              <a:rPr lang="en-US" dirty="0" err="1" smtClean="0"/>
              <a:t>examencito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Queremos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00B0F0"/>
                </a:solidFill>
              </a:rPr>
              <a:t>ir</a:t>
            </a:r>
            <a:r>
              <a:rPr lang="en-US" dirty="0" smtClean="0"/>
              <a:t>) a California.</a:t>
            </a:r>
          </a:p>
          <a:p>
            <a:r>
              <a:rPr lang="en-US" dirty="0" err="1" smtClean="0"/>
              <a:t>Ojalá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no (</a:t>
            </a:r>
            <a:r>
              <a:rPr lang="en-US" dirty="0" err="1" smtClean="0">
                <a:solidFill>
                  <a:srgbClr val="00B0F0"/>
                </a:solidFill>
              </a:rPr>
              <a:t>decir</a:t>
            </a:r>
            <a:r>
              <a:rPr lang="en-US" dirty="0" smtClean="0"/>
              <a:t>) </a:t>
            </a:r>
            <a:r>
              <a:rPr lang="en-US" dirty="0" err="1" smtClean="0"/>
              <a:t>mentiras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Espero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Sra. Paisley </a:t>
            </a:r>
            <a:r>
              <a:rPr lang="en-US" dirty="0" err="1" smtClean="0"/>
              <a:t>nos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00B0F0"/>
                </a:solidFill>
              </a:rPr>
              <a:t>dar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pizza </a:t>
            </a:r>
            <a:r>
              <a:rPr lang="en-US" dirty="0" err="1" smtClean="0"/>
              <a:t>mañana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 descr="http://images1.wikia.nocookie.net/__cb20111028180928/dreamworks/images/2/26/Shrek_fairy_godmother.jpg.g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28600"/>
            <a:ext cx="1600200" cy="1828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paisleyk\AppData\Local\Microsoft\Windows\Temporary Internet Files\Content.IE5\LPP5J7TI\MM900309826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495800"/>
            <a:ext cx="2061882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Practica</a:t>
            </a:r>
            <a:r>
              <a:rPr lang="en-US" dirty="0" smtClean="0"/>
              <a:t>: cambia el </a:t>
            </a:r>
            <a:r>
              <a:rPr lang="en-US" dirty="0" err="1" smtClean="0"/>
              <a:t>verbo</a:t>
            </a:r>
            <a:r>
              <a:rPr lang="en-US" dirty="0" smtClean="0"/>
              <a:t> al </a:t>
            </a:r>
            <a:r>
              <a:rPr lang="en-US" dirty="0" err="1" smtClean="0"/>
              <a:t>subjuntivo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Ojalá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00B0F0"/>
                </a:solidFill>
              </a:rPr>
              <a:t>gane</a:t>
            </a:r>
            <a:r>
              <a:rPr lang="en-US" dirty="0" smtClean="0"/>
              <a:t>) un </a:t>
            </a:r>
            <a:r>
              <a:rPr lang="en-US" dirty="0" err="1" smtClean="0"/>
              <a:t>millón</a:t>
            </a:r>
            <a:r>
              <a:rPr lang="en-US" dirty="0" smtClean="0"/>
              <a:t> de </a:t>
            </a:r>
            <a:r>
              <a:rPr lang="en-US" dirty="0" err="1" smtClean="0"/>
              <a:t>dólares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00B0F0"/>
                </a:solidFill>
              </a:rPr>
              <a:t>tengas</a:t>
            </a:r>
            <a:r>
              <a:rPr lang="en-US" dirty="0" smtClean="0"/>
              <a:t>) </a:t>
            </a:r>
            <a:r>
              <a:rPr lang="en-US" dirty="0" err="1" smtClean="0"/>
              <a:t>buena</a:t>
            </a:r>
            <a:r>
              <a:rPr lang="en-US" dirty="0" smtClean="0"/>
              <a:t> </a:t>
            </a:r>
            <a:r>
              <a:rPr lang="en-US" dirty="0" err="1" smtClean="0"/>
              <a:t>suerte</a:t>
            </a:r>
            <a:r>
              <a:rPr lang="en-US" dirty="0" smtClean="0"/>
              <a:t> en la </a:t>
            </a:r>
            <a:r>
              <a:rPr lang="en-US" dirty="0" err="1" smtClean="0"/>
              <a:t>competencia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Espero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estudiantes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00B0F0"/>
                </a:solidFill>
              </a:rPr>
              <a:t>reciban</a:t>
            </a:r>
            <a:r>
              <a:rPr lang="en-US" dirty="0" smtClean="0"/>
              <a:t>) 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notas</a:t>
            </a:r>
            <a:r>
              <a:rPr lang="en-US" dirty="0" smtClean="0"/>
              <a:t> en el </a:t>
            </a:r>
            <a:r>
              <a:rPr lang="en-US" dirty="0" err="1" smtClean="0"/>
              <a:t>examencito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Queremos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00B0F0"/>
                </a:solidFill>
              </a:rPr>
              <a:t>vayamos</a:t>
            </a:r>
            <a:r>
              <a:rPr lang="en-US" dirty="0" smtClean="0"/>
              <a:t>) a California.</a:t>
            </a:r>
          </a:p>
          <a:p>
            <a:r>
              <a:rPr lang="en-US" dirty="0" err="1" smtClean="0"/>
              <a:t>Ojalá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no (</a:t>
            </a:r>
            <a:r>
              <a:rPr lang="en-US" dirty="0" err="1" smtClean="0">
                <a:solidFill>
                  <a:srgbClr val="00B0F0"/>
                </a:solidFill>
              </a:rPr>
              <a:t>diga</a:t>
            </a:r>
            <a:r>
              <a:rPr lang="en-US" smtClean="0">
                <a:solidFill>
                  <a:srgbClr val="00B0F0"/>
                </a:solidFill>
              </a:rPr>
              <a:t> </a:t>
            </a:r>
            <a:r>
              <a:rPr lang="en-US" smtClean="0"/>
              <a:t>) </a:t>
            </a:r>
            <a:r>
              <a:rPr lang="en-US" dirty="0" err="1" smtClean="0"/>
              <a:t>mentiras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Espero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Sra. Paisley </a:t>
            </a:r>
            <a:r>
              <a:rPr lang="en-US" dirty="0" err="1" smtClean="0"/>
              <a:t>nos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00B0F0"/>
                </a:solidFill>
              </a:rPr>
              <a:t>dé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pizza </a:t>
            </a:r>
            <a:r>
              <a:rPr lang="en-US" dirty="0" err="1" smtClean="0"/>
              <a:t>mañana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1634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6" name="Content Placeholder 3" descr="http://images1.wikia.nocookie.net/__cb20111028180928/dreamworks/images/2/26/Shrek_fairy_godmother.jpg.g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28600"/>
            <a:ext cx="1371600" cy="17526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paisleyk\AppData\Local\Microsoft\Windows\Temporary Internet Files\Content.IE5\LPP5J7TI\MM900309826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495800"/>
            <a:ext cx="2061882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0"/>
            <a:ext cx="3962400" cy="1295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W.E.D.D.I.N.G.</a:t>
            </a:r>
            <a:endParaRPr lang="en-US" sz="4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4953000" y="1295400"/>
            <a:ext cx="4191000" cy="54102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sz="1800" b="1" dirty="0" smtClean="0">
                <a:solidFill>
                  <a:srgbClr val="FFFF00"/>
                </a:solidFill>
              </a:rPr>
              <a:t>Wish/Want</a:t>
            </a:r>
            <a:r>
              <a:rPr lang="en-US" sz="1800" dirty="0" smtClean="0"/>
              <a:t> </a:t>
            </a:r>
          </a:p>
          <a:p>
            <a:pPr lvl="1">
              <a:buNone/>
            </a:pPr>
            <a:r>
              <a:rPr lang="en-US" sz="1600" i="1" dirty="0" smtClean="0"/>
              <a:t>(</a:t>
            </a:r>
            <a:r>
              <a:rPr lang="en-US" sz="1600" i="1" dirty="0" err="1" smtClean="0"/>
              <a:t>querer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desear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preferir</a:t>
            </a:r>
            <a:r>
              <a:rPr lang="en-US" sz="1600" i="1" dirty="0" smtClean="0"/>
              <a:t>, </a:t>
            </a:r>
            <a:r>
              <a:rPr lang="en-US" sz="1600" dirty="0" smtClean="0"/>
              <a:t>and so on) </a:t>
            </a:r>
          </a:p>
          <a:p>
            <a:pPr lvl="1">
              <a:buNone/>
            </a:pPr>
            <a:endParaRPr lang="en-US" sz="1400" dirty="0" smtClean="0"/>
          </a:p>
          <a:p>
            <a:r>
              <a:rPr lang="en-US" sz="1800" b="1" dirty="0" smtClean="0">
                <a:solidFill>
                  <a:srgbClr val="FFFF00"/>
                </a:solidFill>
              </a:rPr>
              <a:t>     Emotion</a:t>
            </a:r>
          </a:p>
          <a:p>
            <a:r>
              <a:rPr lang="en-US" sz="1600" b="1" dirty="0" smtClean="0">
                <a:solidFill>
                  <a:srgbClr val="FFFF00"/>
                </a:solidFill>
              </a:rPr>
              <a:t>     </a:t>
            </a:r>
            <a:r>
              <a:rPr lang="en-US" sz="1600" i="1" dirty="0" smtClean="0"/>
              <a:t>(</a:t>
            </a:r>
            <a:r>
              <a:rPr lang="en-US" sz="1600" i="1" dirty="0" err="1" smtClean="0"/>
              <a:t>alegrarse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sorprenderse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enojarse</a:t>
            </a:r>
            <a:r>
              <a:rPr lang="en-US" sz="1600" i="1" dirty="0" smtClean="0"/>
              <a:t>, </a:t>
            </a:r>
            <a:r>
              <a:rPr lang="en-US" sz="1600" dirty="0" smtClean="0"/>
              <a:t>and</a:t>
            </a:r>
          </a:p>
          <a:p>
            <a:r>
              <a:rPr lang="en-US" sz="1600" dirty="0" smtClean="0"/>
              <a:t>      so on) </a:t>
            </a:r>
          </a:p>
          <a:p>
            <a:pPr>
              <a:buFont typeface="Arial" charset="0"/>
              <a:buChar char="•"/>
            </a:pPr>
            <a:endParaRPr lang="en-US" sz="1600" dirty="0" smtClean="0"/>
          </a:p>
          <a:p>
            <a:r>
              <a:rPr lang="en-US" sz="1800" b="1" dirty="0" smtClean="0">
                <a:solidFill>
                  <a:srgbClr val="FFFF00"/>
                </a:solidFill>
              </a:rPr>
              <a:t>     Doubt</a:t>
            </a:r>
            <a:r>
              <a:rPr lang="en-US" sz="1800" dirty="0" smtClean="0"/>
              <a:t> </a:t>
            </a:r>
          </a:p>
          <a:p>
            <a:r>
              <a:rPr lang="en-US" sz="1600" i="1" dirty="0" smtClean="0"/>
              <a:t>     (</a:t>
            </a:r>
            <a:r>
              <a:rPr lang="en-US" sz="1600" i="1" dirty="0" err="1" smtClean="0"/>
              <a:t>dudar</a:t>
            </a:r>
            <a:r>
              <a:rPr lang="en-US" sz="1600" i="1" dirty="0" smtClean="0"/>
              <a:t>, no </a:t>
            </a:r>
            <a:r>
              <a:rPr lang="en-US" sz="1600" i="1" dirty="0" err="1" smtClean="0"/>
              <a:t>estar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seguro</a:t>
            </a:r>
            <a:r>
              <a:rPr lang="en-US" sz="1600" i="1" dirty="0" smtClean="0"/>
              <a:t>, </a:t>
            </a:r>
            <a:r>
              <a:rPr lang="en-US" sz="1600" dirty="0" smtClean="0"/>
              <a:t>and so on)</a:t>
            </a:r>
          </a:p>
          <a:p>
            <a:pPr>
              <a:buFont typeface="Arial" charset="0"/>
              <a:buChar char="•"/>
            </a:pPr>
            <a:endParaRPr lang="en-US" sz="1600" dirty="0" smtClean="0"/>
          </a:p>
          <a:p>
            <a:r>
              <a:rPr lang="en-US" sz="1800" b="1" dirty="0" smtClean="0">
                <a:solidFill>
                  <a:srgbClr val="FFFF00"/>
                </a:solidFill>
              </a:rPr>
              <a:t>     Denial</a:t>
            </a:r>
            <a:r>
              <a:rPr lang="en-US" sz="1800" b="1" dirty="0" smtClean="0"/>
              <a:t> </a:t>
            </a:r>
          </a:p>
          <a:p>
            <a:r>
              <a:rPr lang="en-US" sz="1600" b="1" i="1" dirty="0" smtClean="0"/>
              <a:t>     </a:t>
            </a:r>
            <a:r>
              <a:rPr lang="en-US" sz="1600" i="1" dirty="0" smtClean="0"/>
              <a:t>(</a:t>
            </a:r>
            <a:r>
              <a:rPr lang="en-US" sz="1600" i="1" dirty="0" err="1" smtClean="0"/>
              <a:t>negar</a:t>
            </a:r>
            <a:r>
              <a:rPr lang="en-US" sz="1600" i="1" dirty="0" smtClean="0"/>
              <a:t>) 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r>
              <a:rPr lang="en-US" sz="1600" b="1" dirty="0" smtClean="0">
                <a:solidFill>
                  <a:srgbClr val="FFFF00"/>
                </a:solidFill>
              </a:rPr>
              <a:t>    </a:t>
            </a:r>
            <a:r>
              <a:rPr lang="en-US" sz="1800" b="1" dirty="0" smtClean="0">
                <a:solidFill>
                  <a:srgbClr val="FFFF00"/>
                </a:solidFill>
              </a:rPr>
              <a:t>Impersonal Expressions </a:t>
            </a:r>
          </a:p>
          <a:p>
            <a:r>
              <a:rPr lang="en-US" i="1" dirty="0" smtClean="0"/>
              <a:t>    </a:t>
            </a:r>
            <a:r>
              <a:rPr lang="en-US" sz="1600" i="1" dirty="0" smtClean="0"/>
              <a:t>(Es </a:t>
            </a:r>
            <a:r>
              <a:rPr lang="en-US" sz="1600" i="1" dirty="0" err="1" smtClean="0"/>
              <a:t>importante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bueno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malo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necesario</a:t>
            </a:r>
            <a:r>
              <a:rPr lang="en-US" sz="1600" i="1" dirty="0" smtClean="0"/>
              <a:t>, </a:t>
            </a:r>
          </a:p>
          <a:p>
            <a:r>
              <a:rPr lang="en-US" sz="1600" i="1" dirty="0" smtClean="0"/>
              <a:t>    </a:t>
            </a:r>
            <a:r>
              <a:rPr lang="en-US" sz="1600" dirty="0" smtClean="0"/>
              <a:t>and so on) </a:t>
            </a:r>
          </a:p>
          <a:p>
            <a:r>
              <a:rPr lang="en-US" sz="1600" dirty="0" smtClean="0"/>
              <a:t> </a:t>
            </a:r>
          </a:p>
          <a:p>
            <a:r>
              <a:rPr lang="en-US" sz="1600" b="1" dirty="0" smtClean="0">
                <a:solidFill>
                  <a:srgbClr val="FFFF00"/>
                </a:solidFill>
              </a:rPr>
              <a:t>   </a:t>
            </a:r>
            <a:r>
              <a:rPr lang="en-US" sz="1800" b="1" dirty="0" smtClean="0">
                <a:solidFill>
                  <a:srgbClr val="FFFF00"/>
                </a:solidFill>
              </a:rPr>
              <a:t> Negation</a:t>
            </a:r>
          </a:p>
          <a:p>
            <a:r>
              <a:rPr lang="en-US" sz="1800" b="1" dirty="0" smtClean="0">
                <a:solidFill>
                  <a:srgbClr val="FFFF00"/>
                </a:solidFill>
              </a:rPr>
              <a:t>   </a:t>
            </a:r>
            <a:r>
              <a:rPr lang="en-US" sz="1800" b="1" dirty="0" smtClean="0"/>
              <a:t> </a:t>
            </a:r>
            <a:r>
              <a:rPr lang="en-US" sz="1800" i="1" dirty="0" smtClean="0"/>
              <a:t>(No</a:t>
            </a:r>
            <a:r>
              <a:rPr lang="en-US" sz="1800" dirty="0" smtClean="0"/>
              <a:t> + </a:t>
            </a:r>
            <a:r>
              <a:rPr lang="en-US" sz="1800" i="1" dirty="0" err="1" smtClean="0"/>
              <a:t>verbos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como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creer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pensar</a:t>
            </a:r>
            <a:r>
              <a:rPr lang="en-US" sz="1800" i="1" smtClean="0"/>
              <a:t>)  </a:t>
            </a:r>
            <a:endParaRPr lang="en-US" sz="1800" i="1" smtClean="0"/>
          </a:p>
          <a:p>
            <a:endParaRPr lang="en-US" sz="1800" i="1" dirty="0" smtClean="0"/>
          </a:p>
          <a:p>
            <a:r>
              <a:rPr lang="en-US" sz="1800" i="1" dirty="0" smtClean="0"/>
              <a:t>    </a:t>
            </a:r>
            <a:r>
              <a:rPr lang="en-US" sz="1800" b="1" dirty="0" smtClean="0">
                <a:solidFill>
                  <a:srgbClr val="FFFF00"/>
                </a:solidFill>
              </a:rPr>
              <a:t>God </a:t>
            </a:r>
            <a:r>
              <a:rPr lang="en-US" sz="1800" i="1" dirty="0" smtClean="0"/>
              <a:t>(</a:t>
            </a:r>
            <a:r>
              <a:rPr lang="en-US" sz="1800" i="1" dirty="0" err="1" smtClean="0"/>
              <a:t>ojalá</a:t>
            </a:r>
            <a:r>
              <a:rPr lang="en-US" sz="1800" i="1" dirty="0" smtClean="0"/>
              <a:t>)</a:t>
            </a:r>
            <a:endParaRPr lang="en-US" sz="1800" dirty="0" smtClean="0"/>
          </a:p>
          <a:p>
            <a:endParaRPr lang="en-US" dirty="0"/>
          </a:p>
        </p:txBody>
      </p:sp>
      <p:pic>
        <p:nvPicPr>
          <p:cNvPr id="1030" name="Picture 6" descr="C:\Users\paisleyk\AppData\Local\Microsoft\Windows\Temporary Internet Files\Content.IE5\LPP5J7TI\MP90040237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4114799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7509</TotalTime>
  <Words>412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The subjunctive mood</vt:lpstr>
      <vt:lpstr>How is the “mood” different from the verb  “tense”?</vt:lpstr>
      <vt:lpstr>Form the subjunctive by starting with the “Yo” form of the verb in the present tense.  Take off the “O”.  Notice that –AR verbs take an e ending  and –er/-ir verbs take an a ending. </vt:lpstr>
      <vt:lpstr>Irregular subjunctive</vt:lpstr>
      <vt:lpstr>¡NO quier0 que Justin sea mi novio!</vt:lpstr>
      <vt:lpstr>So a wish phrase with “que” is followed by the subjunctive form of the verb</vt:lpstr>
      <vt:lpstr>Practica: cambia el verbo al subjuntivo.</vt:lpstr>
      <vt:lpstr>Practica: cambia el verbo al subjuntivo.</vt:lpstr>
      <vt:lpstr>W.E.D.D.I.N.G.</vt:lpstr>
    </vt:vector>
  </TitlesOfParts>
  <Company>Hillsboro School Distreict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subjuntive mood</dc:title>
  <dc:creator>paisleyk</dc:creator>
  <cp:lastModifiedBy>katherine paisley</cp:lastModifiedBy>
  <cp:revision>354</cp:revision>
  <dcterms:created xsi:type="dcterms:W3CDTF">2012-03-12T20:01:00Z</dcterms:created>
  <dcterms:modified xsi:type="dcterms:W3CDTF">2012-04-06T19:40:09Z</dcterms:modified>
</cp:coreProperties>
</file>